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5.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diagrams/data10.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2.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3.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4.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1.xml" ContentType="application/vnd.openxmlformats-officedocument.presentationml.notesSlide+xml"/>
  <Override PartName="/ppt/diagrams/data15.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2.xml" ContentType="application/vnd.openxmlformats-officedocument.presentationml.notesSlide+xml"/>
  <Override PartName="/ppt/diagrams/data16.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7.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5.xml" ContentType="application/vnd.openxmlformats-officedocument.presentationml.notesSlide+xml"/>
  <Override PartName="/ppt/diagrams/data18.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6.xml" ContentType="application/vnd.openxmlformats-officedocument.presentationml.notesSlide+xml"/>
  <Override PartName="/ppt/diagrams/data19.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20.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7.xml" ContentType="application/vnd.openxmlformats-officedocument.presentationml.notesSlide+xml"/>
  <Override PartName="/ppt/diagrams/data21.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8.xml" ContentType="application/vnd.openxmlformats-officedocument.presentationml.notesSlide+xml"/>
  <Override PartName="/ppt/diagrams/data22.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9.xml" ContentType="application/vnd.openxmlformats-officedocument.presentationml.notesSlide+xml"/>
  <Override PartName="/ppt/diagrams/data23.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diagrams/data4.xml" ContentType="application/vnd.openxmlformats-officedocument.drawingml.diagramData+xml"/>
  <Override PartName="/ppt/diagrams/data6.xml" ContentType="application/vnd.openxmlformats-officedocument.drawingml.diagramData+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4"/>
  </p:sldMasterIdLst>
  <p:notesMasterIdLst>
    <p:notesMasterId r:id="rId43"/>
  </p:notesMasterIdLst>
  <p:handoutMasterIdLst>
    <p:handoutMasterId r:id="rId44"/>
  </p:handoutMasterIdLst>
  <p:sldIdLst>
    <p:sldId id="256" r:id="rId5"/>
    <p:sldId id="517" r:id="rId6"/>
    <p:sldId id="301" r:id="rId7"/>
    <p:sldId id="576" r:id="rId8"/>
    <p:sldId id="583" r:id="rId9"/>
    <p:sldId id="267" r:id="rId10"/>
    <p:sldId id="268" r:id="rId11"/>
    <p:sldId id="269" r:id="rId12"/>
    <p:sldId id="270" r:id="rId13"/>
    <p:sldId id="592" r:id="rId14"/>
    <p:sldId id="302" r:id="rId15"/>
    <p:sldId id="303" r:id="rId16"/>
    <p:sldId id="304" r:id="rId17"/>
    <p:sldId id="593" r:id="rId18"/>
    <p:sldId id="589" r:id="rId19"/>
    <p:sldId id="594" r:id="rId20"/>
    <p:sldId id="584" r:id="rId21"/>
    <p:sldId id="277" r:id="rId22"/>
    <p:sldId id="411" r:id="rId23"/>
    <p:sldId id="278" r:id="rId24"/>
    <p:sldId id="585" r:id="rId25"/>
    <p:sldId id="580" r:id="rId26"/>
    <p:sldId id="581" r:id="rId27"/>
    <p:sldId id="586" r:id="rId28"/>
    <p:sldId id="285" r:id="rId29"/>
    <p:sldId id="306" r:id="rId30"/>
    <p:sldId id="595" r:id="rId31"/>
    <p:sldId id="590" r:id="rId32"/>
    <p:sldId id="587" r:id="rId33"/>
    <p:sldId id="582" r:id="rId34"/>
    <p:sldId id="307" r:id="rId35"/>
    <p:sldId id="292" r:id="rId36"/>
    <p:sldId id="293" r:id="rId37"/>
    <p:sldId id="294" r:id="rId38"/>
    <p:sldId id="596" r:id="rId39"/>
    <p:sldId id="597" r:id="rId40"/>
    <p:sldId id="591" r:id="rId41"/>
    <p:sldId id="588" r:id="rId4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Aucoin, Shannon C" initials="ASC" lastIdx="47" clrIdx="1">
    <p:extLst>
      <p:ext uri="{19B8F6BF-5375-455C-9EA6-DF929625EA0E}">
        <p15:presenceInfo xmlns:p15="http://schemas.microsoft.com/office/powerpoint/2012/main" userId="S::shannon.aucoin@cengage.com::3f4e7fc1-6c2e-4059-b6c3-22af03bf749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300"/>
    <a:srgbClr val="FEE799"/>
    <a:srgbClr val="004A78"/>
    <a:srgbClr val="006298"/>
    <a:srgbClr val="0000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54" autoAdjust="0"/>
    <p:restoredTop sz="87483" autoAdjust="0"/>
  </p:normalViewPr>
  <p:slideViewPr>
    <p:cSldViewPr snapToGrid="0" snapToObjects="1">
      <p:cViewPr varScale="1">
        <p:scale>
          <a:sx n="111" d="100"/>
          <a:sy n="111" d="100"/>
        </p:scale>
        <p:origin x="1320" y="200"/>
      </p:cViewPr>
      <p:guideLst/>
    </p:cSldViewPr>
  </p:slideViewPr>
  <p:outlineViewPr>
    <p:cViewPr>
      <p:scale>
        <a:sx n="33" d="100"/>
        <a:sy n="33" d="100"/>
      </p:scale>
      <p:origin x="0" y="-20608"/>
    </p:cViewPr>
  </p:outlineViewPr>
  <p:notesTextViewPr>
    <p:cViewPr>
      <p:scale>
        <a:sx n="3" d="2"/>
        <a:sy n="3" d="2"/>
      </p:scale>
      <p:origin x="0" y="0"/>
    </p:cViewPr>
  </p:notesTextViewPr>
  <p:sorterViewPr>
    <p:cViewPr>
      <p:scale>
        <a:sx n="100" d="100"/>
        <a:sy n="100" d="100"/>
      </p:scale>
      <p:origin x="0" y="-7596"/>
    </p:cViewPr>
  </p:sorterViewPr>
  <p:notesViewPr>
    <p:cSldViewPr snapToGrid="0" snapToObject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Men aged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16-19</c:v>
                </c:pt>
                <c:pt idx="1">
                  <c:v>20-24</c:v>
                </c:pt>
                <c:pt idx="2">
                  <c:v>25+</c:v>
                </c:pt>
              </c:strCache>
            </c:strRef>
          </c:cat>
          <c:val>
            <c:numRef>
              <c:f>Sheet1!$B$2:$B$4</c:f>
              <c:numCache>
                <c:formatCode>0.0%</c:formatCode>
                <c:ptCount val="3"/>
                <c:pt idx="0">
                  <c:v>0.112</c:v>
                </c:pt>
                <c:pt idx="1">
                  <c:v>6.7000000000000004E-2</c:v>
                </c:pt>
                <c:pt idx="2">
                  <c:v>0.03</c:v>
                </c:pt>
              </c:numCache>
            </c:numRef>
          </c:val>
          <c:extLst>
            <c:ext xmlns:c16="http://schemas.microsoft.com/office/drawing/2014/chart" uri="{C3380CC4-5D6E-409C-BE32-E72D297353CC}">
              <c16:uniqueId val="{00000000-90D7-2B47-97E7-8469F20325DB}"/>
            </c:ext>
          </c:extLst>
        </c:ser>
        <c:dLbls>
          <c:showLegendKey val="0"/>
          <c:showVal val="0"/>
          <c:showCatName val="0"/>
          <c:showSerName val="0"/>
          <c:showPercent val="0"/>
          <c:showBubbleSize val="0"/>
        </c:dLbls>
        <c:gapWidth val="50"/>
        <c:overlap val="-27"/>
        <c:axId val="738962224"/>
        <c:axId val="600996304"/>
      </c:barChart>
      <c:catAx>
        <c:axId val="73896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00996304"/>
        <c:crosses val="autoZero"/>
        <c:auto val="1"/>
        <c:lblAlgn val="ctr"/>
        <c:lblOffset val="100"/>
        <c:noMultiLvlLbl val="0"/>
      </c:catAx>
      <c:valAx>
        <c:axId val="600996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3896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935619460610873E-2"/>
          <c:y val="3.3503593913505908E-2"/>
          <c:w val="0.868953269428278"/>
          <c:h val="0.81587883622390334"/>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1"/>
            <c:invertIfNegative val="0"/>
            <c:bubble3D val="0"/>
            <c:spPr>
              <a:solidFill>
                <a:srgbClr val="92D050"/>
              </a:solidFill>
              <a:ln>
                <a:noFill/>
              </a:ln>
              <a:effectLst/>
            </c:spPr>
            <c:extLst>
              <c:ext xmlns:c16="http://schemas.microsoft.com/office/drawing/2014/chart" uri="{C3380CC4-5D6E-409C-BE32-E72D297353CC}">
                <c16:uniqueId val="{00000004-688F-4B49-BD91-CD8B2AB33016}"/>
              </c:ext>
            </c:extLst>
          </c:dPt>
          <c:dPt>
            <c:idx val="2"/>
            <c:invertIfNegative val="0"/>
            <c:bubble3D val="0"/>
            <c:spPr>
              <a:solidFill>
                <a:srgbClr val="FF6300"/>
              </a:solidFill>
              <a:ln>
                <a:noFill/>
              </a:ln>
              <a:effectLst/>
            </c:spPr>
            <c:extLst>
              <c:ext xmlns:c16="http://schemas.microsoft.com/office/drawing/2014/chart" uri="{C3380CC4-5D6E-409C-BE32-E72D297353CC}">
                <c16:uniqueId val="{00000005-688F-4B49-BD91-CD8B2AB33016}"/>
              </c:ext>
            </c:extLst>
          </c:dPt>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All
men</c:v>
                </c:pt>
                <c:pt idx="1">
                  <c:v>Both</c:v>
                </c:pt>
                <c:pt idx="2">
                  <c:v>All
women</c:v>
                </c:pt>
              </c:strCache>
            </c:strRef>
          </c:cat>
          <c:val>
            <c:numRef>
              <c:f>Sheet1!$B$2:$B$4</c:f>
              <c:numCache>
                <c:formatCode>0.0%</c:formatCode>
                <c:ptCount val="3"/>
                <c:pt idx="0">
                  <c:v>3.5999999999999997E-2</c:v>
                </c:pt>
                <c:pt idx="1">
                  <c:v>3.5000000000000003E-2</c:v>
                </c:pt>
                <c:pt idx="2">
                  <c:v>3.4000000000000002E-2</c:v>
                </c:pt>
              </c:numCache>
            </c:numRef>
          </c:val>
          <c:extLst>
            <c:ext xmlns:c16="http://schemas.microsoft.com/office/drawing/2014/chart" uri="{C3380CC4-5D6E-409C-BE32-E72D297353CC}">
              <c16:uniqueId val="{00000000-688F-4B49-BD91-CD8B2AB33016}"/>
            </c:ext>
          </c:extLst>
        </c:ser>
        <c:dLbls>
          <c:showLegendKey val="0"/>
          <c:showVal val="0"/>
          <c:showCatName val="0"/>
          <c:showSerName val="0"/>
          <c:showPercent val="0"/>
          <c:showBubbleSize val="0"/>
        </c:dLbls>
        <c:gapWidth val="50"/>
        <c:overlap val="-27"/>
        <c:axId val="746262208"/>
        <c:axId val="656999648"/>
      </c:barChart>
      <c:catAx>
        <c:axId val="74626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56999648"/>
        <c:crosses val="autoZero"/>
        <c:auto val="1"/>
        <c:lblAlgn val="ctr"/>
        <c:lblOffset val="100"/>
        <c:noMultiLvlLbl val="0"/>
      </c:catAx>
      <c:valAx>
        <c:axId val="656999648"/>
        <c:scaling>
          <c:orientation val="minMax"/>
          <c:max val="0.12000000000000001"/>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746262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Women aged</c:v>
                </c:pt>
              </c:strCache>
            </c:strRef>
          </c:tx>
          <c:spPr>
            <a:solidFill>
              <a:srgbClr val="FF6300"/>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16-19</c:v>
                </c:pt>
                <c:pt idx="1">
                  <c:v>20-24</c:v>
                </c:pt>
                <c:pt idx="2">
                  <c:v>25+</c:v>
                </c:pt>
              </c:strCache>
            </c:strRef>
          </c:cat>
          <c:val>
            <c:numRef>
              <c:f>Sheet1!$B$2:$B$4</c:f>
              <c:numCache>
                <c:formatCode>0.0%</c:formatCode>
                <c:ptCount val="3"/>
                <c:pt idx="0">
                  <c:v>0.108</c:v>
                </c:pt>
                <c:pt idx="1">
                  <c:v>6.0999999999999999E-2</c:v>
                </c:pt>
                <c:pt idx="2">
                  <c:v>2.8000000000000001E-2</c:v>
                </c:pt>
              </c:numCache>
            </c:numRef>
          </c:val>
          <c:extLst>
            <c:ext xmlns:c16="http://schemas.microsoft.com/office/drawing/2014/chart" uri="{C3380CC4-5D6E-409C-BE32-E72D297353CC}">
              <c16:uniqueId val="{00000000-C62F-4A43-8165-4B7BB77A6997}"/>
            </c:ext>
          </c:extLst>
        </c:ser>
        <c:dLbls>
          <c:showLegendKey val="0"/>
          <c:showVal val="0"/>
          <c:showCatName val="0"/>
          <c:showSerName val="0"/>
          <c:showPercent val="0"/>
          <c:showBubbleSize val="0"/>
        </c:dLbls>
        <c:gapWidth val="72"/>
        <c:overlap val="54"/>
        <c:axId val="657292672"/>
        <c:axId val="647856864"/>
      </c:barChart>
      <c:catAx>
        <c:axId val="65729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47856864"/>
        <c:crosses val="autoZero"/>
        <c:auto val="1"/>
        <c:lblAlgn val="ctr"/>
        <c:lblOffset val="100"/>
        <c:noMultiLvlLbl val="0"/>
      </c:catAx>
      <c:valAx>
        <c:axId val="647856864"/>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65729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8.png"/></Relationships>
</file>

<file path=ppt/diagrams/_rels/data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B5E6DC-506B-0544-A21A-5EDE36F312AE}"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2B64BA93-E07B-0A4D-9E79-8BBAC8C7EA98}">
      <dgm:prSet phldrT="[Text]"/>
      <dgm:spPr/>
      <dgm:t>
        <a:bodyPr/>
        <a:lstStyle/>
        <a:p>
          <a:r>
            <a:rPr lang="en-US" dirty="0"/>
            <a:t>Employed – a person (16 years old or over) who is:</a:t>
          </a:r>
        </a:p>
      </dgm:t>
    </dgm:pt>
    <dgm:pt modelId="{412D4385-1DE1-2E4F-AE7F-7BB875269854}" type="parTrans" cxnId="{4F73FFE4-49C5-D14D-A340-D32D9E5D450B}">
      <dgm:prSet/>
      <dgm:spPr/>
      <dgm:t>
        <a:bodyPr/>
        <a:lstStyle/>
        <a:p>
          <a:endParaRPr lang="en-US"/>
        </a:p>
      </dgm:t>
    </dgm:pt>
    <dgm:pt modelId="{867364DE-5CCA-924D-B8D8-9843F2825DC9}" type="sibTrans" cxnId="{4F73FFE4-49C5-D14D-A340-D32D9E5D450B}">
      <dgm:prSet/>
      <dgm:spPr/>
      <dgm:t>
        <a:bodyPr/>
        <a:lstStyle/>
        <a:p>
          <a:endParaRPr lang="en-US"/>
        </a:p>
      </dgm:t>
    </dgm:pt>
    <dgm:pt modelId="{2790D5DD-66AC-D34F-9DB2-5602008D7908}">
      <dgm:prSet phldrT="[Text]"/>
      <dgm:spPr/>
      <dgm:t>
        <a:bodyPr/>
        <a:lstStyle/>
        <a:p>
          <a:r>
            <a:rPr lang="en-US" dirty="0"/>
            <a:t>working for pay at least one hour per week,</a:t>
          </a:r>
        </a:p>
      </dgm:t>
    </dgm:pt>
    <dgm:pt modelId="{DBB4B1ED-9CE4-7341-BACB-B63733B326FF}" type="parTrans" cxnId="{1DA6074A-1E98-D143-8EA8-176D7F2FE1A9}">
      <dgm:prSet/>
      <dgm:spPr/>
      <dgm:t>
        <a:bodyPr/>
        <a:lstStyle/>
        <a:p>
          <a:endParaRPr lang="en-US"/>
        </a:p>
      </dgm:t>
    </dgm:pt>
    <dgm:pt modelId="{0F1CE3BF-67AA-DE43-BC57-668AD7B6CABF}" type="sibTrans" cxnId="{1DA6074A-1E98-D143-8EA8-176D7F2FE1A9}">
      <dgm:prSet/>
      <dgm:spPr/>
      <dgm:t>
        <a:bodyPr/>
        <a:lstStyle/>
        <a:p>
          <a:endParaRPr lang="en-US"/>
        </a:p>
      </dgm:t>
    </dgm:pt>
    <dgm:pt modelId="{2E34A5FE-6509-8449-8E39-4045F1ED647F}">
      <dgm:prSet phldrT="[Text]"/>
      <dgm:spPr/>
      <dgm:t>
        <a:bodyPr/>
        <a:lstStyle/>
        <a:p>
          <a:r>
            <a:rPr lang="en-US" dirty="0"/>
            <a:t>Unemployed – a person not currently employed who is:</a:t>
          </a:r>
        </a:p>
      </dgm:t>
    </dgm:pt>
    <dgm:pt modelId="{4A1988A2-F52D-2044-B52D-7426D6427CAA}" type="parTrans" cxnId="{E5E1479D-A9F1-EF48-9958-C04C75A0BAC4}">
      <dgm:prSet/>
      <dgm:spPr/>
      <dgm:t>
        <a:bodyPr/>
        <a:lstStyle/>
        <a:p>
          <a:endParaRPr lang="en-US"/>
        </a:p>
      </dgm:t>
    </dgm:pt>
    <dgm:pt modelId="{5C841617-7B71-1949-8421-DE68C16FF659}" type="sibTrans" cxnId="{E5E1479D-A9F1-EF48-9958-C04C75A0BAC4}">
      <dgm:prSet/>
      <dgm:spPr/>
      <dgm:t>
        <a:bodyPr/>
        <a:lstStyle/>
        <a:p>
          <a:endParaRPr lang="en-US"/>
        </a:p>
      </dgm:t>
    </dgm:pt>
    <dgm:pt modelId="{0659834B-4F84-5A4E-8B26-7E8053C7A783}">
      <dgm:prSet phldrT="[Text]"/>
      <dgm:spPr/>
      <dgm:t>
        <a:bodyPr/>
        <a:lstStyle/>
        <a:p>
          <a:r>
            <a:rPr lang="en-US" dirty="0"/>
            <a:t>actively seeking a job, or,</a:t>
          </a:r>
        </a:p>
      </dgm:t>
    </dgm:pt>
    <dgm:pt modelId="{77B736F9-41BF-804C-8316-8BEADED199DD}" type="parTrans" cxnId="{A4A3E3AE-CB7A-3349-9930-E650849DC3FD}">
      <dgm:prSet/>
      <dgm:spPr/>
      <dgm:t>
        <a:bodyPr/>
        <a:lstStyle/>
        <a:p>
          <a:endParaRPr lang="en-US"/>
        </a:p>
      </dgm:t>
    </dgm:pt>
    <dgm:pt modelId="{6415B541-0E71-9640-866A-704116125241}" type="sibTrans" cxnId="{A4A3E3AE-CB7A-3349-9930-E650849DC3FD}">
      <dgm:prSet/>
      <dgm:spPr/>
      <dgm:t>
        <a:bodyPr/>
        <a:lstStyle/>
        <a:p>
          <a:endParaRPr lang="en-US"/>
        </a:p>
      </dgm:t>
    </dgm:pt>
    <dgm:pt modelId="{113C865C-675D-534F-8C80-50846B46CD54}">
      <dgm:prSet phldrT="[Text]"/>
      <dgm:spPr/>
      <dgm:t>
        <a:bodyPr/>
        <a:lstStyle/>
        <a:p>
          <a:r>
            <a:rPr lang="en-US" dirty="0"/>
            <a:t>self employed, or,</a:t>
          </a:r>
        </a:p>
      </dgm:t>
    </dgm:pt>
    <dgm:pt modelId="{ED3C28A7-E958-8A40-AA9E-529D34B4EA1D}" type="parTrans" cxnId="{8D00FFE4-ED5D-164A-A54E-FE8A56A9ED88}">
      <dgm:prSet/>
      <dgm:spPr/>
      <dgm:t>
        <a:bodyPr/>
        <a:lstStyle/>
        <a:p>
          <a:endParaRPr lang="en-US"/>
        </a:p>
      </dgm:t>
    </dgm:pt>
    <dgm:pt modelId="{B33109DF-030A-BA46-A9FA-7BFD43A0F603}" type="sibTrans" cxnId="{8D00FFE4-ED5D-164A-A54E-FE8A56A9ED88}">
      <dgm:prSet/>
      <dgm:spPr/>
      <dgm:t>
        <a:bodyPr/>
        <a:lstStyle/>
        <a:p>
          <a:endParaRPr lang="en-US"/>
        </a:p>
      </dgm:t>
    </dgm:pt>
    <dgm:pt modelId="{EED91481-F481-7A40-8452-9CB0AC87E5D4}">
      <dgm:prSet phldrT="[Text]"/>
      <dgm:spPr/>
      <dgm:t>
        <a:bodyPr/>
        <a:lstStyle/>
        <a:p>
          <a:r>
            <a:rPr lang="en-US" dirty="0"/>
            <a:t>working 15 hours or more each week without pay in a family-operated enterprise.</a:t>
          </a:r>
        </a:p>
      </dgm:t>
    </dgm:pt>
    <dgm:pt modelId="{1FB4710E-726C-9B4F-89FD-FF45B498AFA6}" type="parTrans" cxnId="{2BC30617-B3C7-CA4E-BC97-129AABC8F288}">
      <dgm:prSet/>
      <dgm:spPr/>
      <dgm:t>
        <a:bodyPr/>
        <a:lstStyle/>
        <a:p>
          <a:endParaRPr lang="en-US"/>
        </a:p>
      </dgm:t>
    </dgm:pt>
    <dgm:pt modelId="{6CA62D12-4B1D-344E-B9CE-71FA135630CC}" type="sibTrans" cxnId="{2BC30617-B3C7-CA4E-BC97-129AABC8F288}">
      <dgm:prSet/>
      <dgm:spPr/>
      <dgm:t>
        <a:bodyPr/>
        <a:lstStyle/>
        <a:p>
          <a:endParaRPr lang="en-US"/>
        </a:p>
      </dgm:t>
    </dgm:pt>
    <dgm:pt modelId="{6B66637D-AAC6-794A-B1C2-988D227838D2}">
      <dgm:prSet phldrT="[Text]"/>
      <dgm:spPr/>
      <dgm:t>
        <a:bodyPr/>
        <a:lstStyle/>
        <a:p>
          <a:r>
            <a:rPr lang="en-US" dirty="0"/>
            <a:t>waiting to begin a job, or,</a:t>
          </a:r>
        </a:p>
      </dgm:t>
    </dgm:pt>
    <dgm:pt modelId="{8D639374-1075-6C41-83CF-242736CD88D8}" type="parTrans" cxnId="{9ABA37CE-D3A8-A341-90AC-698C9C41C3B8}">
      <dgm:prSet/>
      <dgm:spPr/>
      <dgm:t>
        <a:bodyPr/>
        <a:lstStyle/>
        <a:p>
          <a:endParaRPr lang="en-US"/>
        </a:p>
      </dgm:t>
    </dgm:pt>
    <dgm:pt modelId="{5599EAFA-4A2D-AE4E-9FFD-A5C87DF45CF3}" type="sibTrans" cxnId="{9ABA37CE-D3A8-A341-90AC-698C9C41C3B8}">
      <dgm:prSet/>
      <dgm:spPr/>
      <dgm:t>
        <a:bodyPr/>
        <a:lstStyle/>
        <a:p>
          <a:endParaRPr lang="en-US"/>
        </a:p>
      </dgm:t>
    </dgm:pt>
    <dgm:pt modelId="{D5683409-011B-034D-A53E-0347F3F3E3FF}">
      <dgm:prSet phldrT="[Text]"/>
      <dgm:spPr/>
      <dgm:t>
        <a:bodyPr/>
        <a:lstStyle/>
        <a:p>
          <a:r>
            <a:rPr lang="en-US" dirty="0"/>
            <a:t>on layoff, waiting to return to a previous job. </a:t>
          </a:r>
        </a:p>
      </dgm:t>
    </dgm:pt>
    <dgm:pt modelId="{12FB7177-3143-A44B-BA4B-D97ECFD30BDE}" type="parTrans" cxnId="{2313E80D-F8EE-904C-B654-E62D6FA70CEA}">
      <dgm:prSet/>
      <dgm:spPr/>
      <dgm:t>
        <a:bodyPr/>
        <a:lstStyle/>
        <a:p>
          <a:endParaRPr lang="en-US"/>
        </a:p>
      </dgm:t>
    </dgm:pt>
    <dgm:pt modelId="{04E00316-5650-DC41-A04D-6CFFFCB55720}" type="sibTrans" cxnId="{2313E80D-F8EE-904C-B654-E62D6FA70CEA}">
      <dgm:prSet/>
      <dgm:spPr/>
      <dgm:t>
        <a:bodyPr/>
        <a:lstStyle/>
        <a:p>
          <a:endParaRPr lang="en-US"/>
        </a:p>
      </dgm:t>
    </dgm:pt>
    <dgm:pt modelId="{108C0D59-7A71-624D-BB7E-D69E147030E8}" type="pres">
      <dgm:prSet presAssocID="{B1B5E6DC-506B-0544-A21A-5EDE36F312AE}" presName="linear" presStyleCnt="0">
        <dgm:presLayoutVars>
          <dgm:animLvl val="lvl"/>
          <dgm:resizeHandles val="exact"/>
        </dgm:presLayoutVars>
      </dgm:prSet>
      <dgm:spPr/>
    </dgm:pt>
    <dgm:pt modelId="{CEF0A2BE-78EE-2E4E-BF65-6E4D9F722002}" type="pres">
      <dgm:prSet presAssocID="{2B64BA93-E07B-0A4D-9E79-8BBAC8C7EA98}" presName="parentText" presStyleLbl="node1" presStyleIdx="0" presStyleCnt="2">
        <dgm:presLayoutVars>
          <dgm:chMax val="0"/>
          <dgm:bulletEnabled val="1"/>
        </dgm:presLayoutVars>
      </dgm:prSet>
      <dgm:spPr/>
    </dgm:pt>
    <dgm:pt modelId="{56D35A44-4C87-7E41-8E7B-790A1E4666C6}" type="pres">
      <dgm:prSet presAssocID="{2B64BA93-E07B-0A4D-9E79-8BBAC8C7EA98}" presName="childText" presStyleLbl="revTx" presStyleIdx="0" presStyleCnt="2">
        <dgm:presLayoutVars>
          <dgm:bulletEnabled val="1"/>
        </dgm:presLayoutVars>
      </dgm:prSet>
      <dgm:spPr/>
    </dgm:pt>
    <dgm:pt modelId="{20F1ACB1-1F60-054F-9130-A90712271920}" type="pres">
      <dgm:prSet presAssocID="{2E34A5FE-6509-8449-8E39-4045F1ED647F}" presName="parentText" presStyleLbl="node1" presStyleIdx="1" presStyleCnt="2">
        <dgm:presLayoutVars>
          <dgm:chMax val="0"/>
          <dgm:bulletEnabled val="1"/>
        </dgm:presLayoutVars>
      </dgm:prSet>
      <dgm:spPr/>
    </dgm:pt>
    <dgm:pt modelId="{3ADBAC36-EC5C-8346-90B7-733E6DD7C1F4}" type="pres">
      <dgm:prSet presAssocID="{2E34A5FE-6509-8449-8E39-4045F1ED647F}" presName="childText" presStyleLbl="revTx" presStyleIdx="1" presStyleCnt="2">
        <dgm:presLayoutVars>
          <dgm:bulletEnabled val="1"/>
        </dgm:presLayoutVars>
      </dgm:prSet>
      <dgm:spPr/>
    </dgm:pt>
  </dgm:ptLst>
  <dgm:cxnLst>
    <dgm:cxn modelId="{2313E80D-F8EE-904C-B654-E62D6FA70CEA}" srcId="{2E34A5FE-6509-8449-8E39-4045F1ED647F}" destId="{D5683409-011B-034D-A53E-0347F3F3E3FF}" srcOrd="2" destOrd="0" parTransId="{12FB7177-3143-A44B-BA4B-D97ECFD30BDE}" sibTransId="{04E00316-5650-DC41-A04D-6CFFFCB55720}"/>
    <dgm:cxn modelId="{2BC30617-B3C7-CA4E-BC97-129AABC8F288}" srcId="{2B64BA93-E07B-0A4D-9E79-8BBAC8C7EA98}" destId="{EED91481-F481-7A40-8452-9CB0AC87E5D4}" srcOrd="2" destOrd="0" parTransId="{1FB4710E-726C-9B4F-89FD-FF45B498AFA6}" sibTransId="{6CA62D12-4B1D-344E-B9CE-71FA135630CC}"/>
    <dgm:cxn modelId="{826CDB2F-98A5-844A-8EFC-331EC53DE415}" type="presOf" srcId="{2B64BA93-E07B-0A4D-9E79-8BBAC8C7EA98}" destId="{CEF0A2BE-78EE-2E4E-BF65-6E4D9F722002}" srcOrd="0" destOrd="0" presId="urn:microsoft.com/office/officeart/2005/8/layout/vList2"/>
    <dgm:cxn modelId="{1DA6074A-1E98-D143-8EA8-176D7F2FE1A9}" srcId="{2B64BA93-E07B-0A4D-9E79-8BBAC8C7EA98}" destId="{2790D5DD-66AC-D34F-9DB2-5602008D7908}" srcOrd="0" destOrd="0" parTransId="{DBB4B1ED-9CE4-7341-BACB-B63733B326FF}" sibTransId="{0F1CE3BF-67AA-DE43-BC57-668AD7B6CABF}"/>
    <dgm:cxn modelId="{CED9E55F-DB4B-F745-AD00-83E7BAE2E9DE}" type="presOf" srcId="{6B66637D-AAC6-794A-B1C2-988D227838D2}" destId="{3ADBAC36-EC5C-8346-90B7-733E6DD7C1F4}" srcOrd="0" destOrd="1" presId="urn:microsoft.com/office/officeart/2005/8/layout/vList2"/>
    <dgm:cxn modelId="{09BEB364-FE74-C942-881C-9144A9917A0F}" type="presOf" srcId="{D5683409-011B-034D-A53E-0347F3F3E3FF}" destId="{3ADBAC36-EC5C-8346-90B7-733E6DD7C1F4}" srcOrd="0" destOrd="2" presId="urn:microsoft.com/office/officeart/2005/8/layout/vList2"/>
    <dgm:cxn modelId="{46986A76-1585-BD4D-9708-9E531C2E97EC}" type="presOf" srcId="{2E34A5FE-6509-8449-8E39-4045F1ED647F}" destId="{20F1ACB1-1F60-054F-9130-A90712271920}" srcOrd="0" destOrd="0" presId="urn:microsoft.com/office/officeart/2005/8/layout/vList2"/>
    <dgm:cxn modelId="{8250D880-56C5-B447-A3CC-202704CB61E3}" type="presOf" srcId="{113C865C-675D-534F-8C80-50846B46CD54}" destId="{56D35A44-4C87-7E41-8E7B-790A1E4666C6}" srcOrd="0" destOrd="1" presId="urn:microsoft.com/office/officeart/2005/8/layout/vList2"/>
    <dgm:cxn modelId="{A4F5C795-C8BB-4144-91A4-4094D36F1DB2}" type="presOf" srcId="{2790D5DD-66AC-D34F-9DB2-5602008D7908}" destId="{56D35A44-4C87-7E41-8E7B-790A1E4666C6}" srcOrd="0" destOrd="0" presId="urn:microsoft.com/office/officeart/2005/8/layout/vList2"/>
    <dgm:cxn modelId="{E5E1479D-A9F1-EF48-9958-C04C75A0BAC4}" srcId="{B1B5E6DC-506B-0544-A21A-5EDE36F312AE}" destId="{2E34A5FE-6509-8449-8E39-4045F1ED647F}" srcOrd="1" destOrd="0" parTransId="{4A1988A2-F52D-2044-B52D-7426D6427CAA}" sibTransId="{5C841617-7B71-1949-8421-DE68C16FF659}"/>
    <dgm:cxn modelId="{A4A3E3AE-CB7A-3349-9930-E650849DC3FD}" srcId="{2E34A5FE-6509-8449-8E39-4045F1ED647F}" destId="{0659834B-4F84-5A4E-8B26-7E8053C7A783}" srcOrd="0" destOrd="0" parTransId="{77B736F9-41BF-804C-8316-8BEADED199DD}" sibTransId="{6415B541-0E71-9640-866A-704116125241}"/>
    <dgm:cxn modelId="{EA66F9B3-9DBB-204C-A63A-C4A371A329AC}" type="presOf" srcId="{0659834B-4F84-5A4E-8B26-7E8053C7A783}" destId="{3ADBAC36-EC5C-8346-90B7-733E6DD7C1F4}" srcOrd="0" destOrd="0" presId="urn:microsoft.com/office/officeart/2005/8/layout/vList2"/>
    <dgm:cxn modelId="{C68149B5-CC39-C54A-9E0B-C11257193CC1}" type="presOf" srcId="{B1B5E6DC-506B-0544-A21A-5EDE36F312AE}" destId="{108C0D59-7A71-624D-BB7E-D69E147030E8}" srcOrd="0" destOrd="0" presId="urn:microsoft.com/office/officeart/2005/8/layout/vList2"/>
    <dgm:cxn modelId="{FA4595C4-A07C-0B4A-A617-FD82AA5ADE8E}" type="presOf" srcId="{EED91481-F481-7A40-8452-9CB0AC87E5D4}" destId="{56D35A44-4C87-7E41-8E7B-790A1E4666C6}" srcOrd="0" destOrd="2" presId="urn:microsoft.com/office/officeart/2005/8/layout/vList2"/>
    <dgm:cxn modelId="{9ABA37CE-D3A8-A341-90AC-698C9C41C3B8}" srcId="{2E34A5FE-6509-8449-8E39-4045F1ED647F}" destId="{6B66637D-AAC6-794A-B1C2-988D227838D2}" srcOrd="1" destOrd="0" parTransId="{8D639374-1075-6C41-83CF-242736CD88D8}" sibTransId="{5599EAFA-4A2D-AE4E-9FFD-A5C87DF45CF3}"/>
    <dgm:cxn modelId="{8D00FFE4-ED5D-164A-A54E-FE8A56A9ED88}" srcId="{2B64BA93-E07B-0A4D-9E79-8BBAC8C7EA98}" destId="{113C865C-675D-534F-8C80-50846B46CD54}" srcOrd="1" destOrd="0" parTransId="{ED3C28A7-E958-8A40-AA9E-529D34B4EA1D}" sibTransId="{B33109DF-030A-BA46-A9FA-7BFD43A0F603}"/>
    <dgm:cxn modelId="{4F73FFE4-49C5-D14D-A340-D32D9E5D450B}" srcId="{B1B5E6DC-506B-0544-A21A-5EDE36F312AE}" destId="{2B64BA93-E07B-0A4D-9E79-8BBAC8C7EA98}" srcOrd="0" destOrd="0" parTransId="{412D4385-1DE1-2E4F-AE7F-7BB875269854}" sibTransId="{867364DE-5CCA-924D-B8D8-9843F2825DC9}"/>
    <dgm:cxn modelId="{86522442-91A1-ED48-83F1-6BBDD24A4F5F}" type="presParOf" srcId="{108C0D59-7A71-624D-BB7E-D69E147030E8}" destId="{CEF0A2BE-78EE-2E4E-BF65-6E4D9F722002}" srcOrd="0" destOrd="0" presId="urn:microsoft.com/office/officeart/2005/8/layout/vList2"/>
    <dgm:cxn modelId="{828E9DC5-6D89-2745-8948-36CCA980D78B}" type="presParOf" srcId="{108C0D59-7A71-624D-BB7E-D69E147030E8}" destId="{56D35A44-4C87-7E41-8E7B-790A1E4666C6}" srcOrd="1" destOrd="0" presId="urn:microsoft.com/office/officeart/2005/8/layout/vList2"/>
    <dgm:cxn modelId="{FECE5370-92E4-2743-A407-01CC34F07BF0}" type="presParOf" srcId="{108C0D59-7A71-624D-BB7E-D69E147030E8}" destId="{20F1ACB1-1F60-054F-9130-A90712271920}" srcOrd="2" destOrd="0" presId="urn:microsoft.com/office/officeart/2005/8/layout/vList2"/>
    <dgm:cxn modelId="{0C30C41B-A6D7-8047-A5D9-96ED66EDB276}" type="presParOf" srcId="{108C0D59-7A71-624D-BB7E-D69E147030E8}" destId="{3ADBAC36-EC5C-8346-90B7-733E6DD7C1F4}"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B659C8-1E4E-7B4D-84E7-5282CAF0CA53}"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B51DFF88-D4E9-6746-BC71-4E89BA64631A}">
      <dgm:prSet phldrT="[Text]"/>
      <dgm:spPr/>
      <dgm:t>
        <a:bodyPr/>
        <a:lstStyle/>
        <a:p>
          <a:r>
            <a:rPr lang="en-US" dirty="0"/>
            <a:t>Civilian Labor force – civilians (16 years &amp; older) who are:</a:t>
          </a:r>
        </a:p>
      </dgm:t>
    </dgm:pt>
    <dgm:pt modelId="{276F2DAF-2131-5747-8CE1-2EC4E728FF7C}" type="parTrans" cxnId="{2603484E-511C-CB48-B6DD-CC5571ED9281}">
      <dgm:prSet/>
      <dgm:spPr/>
      <dgm:t>
        <a:bodyPr/>
        <a:lstStyle/>
        <a:p>
          <a:endParaRPr lang="en-US"/>
        </a:p>
      </dgm:t>
    </dgm:pt>
    <dgm:pt modelId="{A506ABAC-0DC8-824B-B574-EB5F22409736}" type="sibTrans" cxnId="{2603484E-511C-CB48-B6DD-CC5571ED9281}">
      <dgm:prSet/>
      <dgm:spPr/>
      <dgm:t>
        <a:bodyPr/>
        <a:lstStyle/>
        <a:p>
          <a:endParaRPr lang="en-US"/>
        </a:p>
      </dgm:t>
    </dgm:pt>
    <dgm:pt modelId="{EC9C2FF7-3983-A741-AC43-C4F01CEF45A9}">
      <dgm:prSet phldrT="[Text]"/>
      <dgm:spPr/>
      <dgm:t>
        <a:bodyPr/>
        <a:lstStyle/>
        <a:p>
          <a:r>
            <a:rPr lang="en-US" dirty="0"/>
            <a:t>either employed or unemployed. </a:t>
          </a:r>
        </a:p>
      </dgm:t>
    </dgm:pt>
    <dgm:pt modelId="{DACEA9F3-EFBD-584A-ADF7-FF9BCAB14A9B}" type="parTrans" cxnId="{6A8AFF20-18B9-C640-B4F0-14802BBE2D41}">
      <dgm:prSet/>
      <dgm:spPr/>
      <dgm:t>
        <a:bodyPr/>
        <a:lstStyle/>
        <a:p>
          <a:endParaRPr lang="en-US"/>
        </a:p>
      </dgm:t>
    </dgm:pt>
    <dgm:pt modelId="{E164E90B-9F32-9940-A654-D6AA8F213CE3}" type="sibTrans" cxnId="{6A8AFF20-18B9-C640-B4F0-14802BBE2D41}">
      <dgm:prSet/>
      <dgm:spPr/>
      <dgm:t>
        <a:bodyPr/>
        <a:lstStyle/>
        <a:p>
          <a:endParaRPr lang="en-US"/>
        </a:p>
      </dgm:t>
    </dgm:pt>
    <dgm:pt modelId="{5EFDC41C-84ED-8A4C-B587-B837EF49CACF}">
      <dgm:prSet phldrT="[Text]"/>
      <dgm:spPr/>
      <dgm:t>
        <a:bodyPr/>
        <a:lstStyle/>
        <a:p>
          <a:r>
            <a:rPr lang="en-US" dirty="0"/>
            <a:t>Not in the labor force – persons (16 years &amp; older) who are:</a:t>
          </a:r>
        </a:p>
      </dgm:t>
    </dgm:pt>
    <dgm:pt modelId="{E2FD9FC9-76A5-9141-88AB-D587E2C5FE3E}" type="parTrans" cxnId="{5F8C6793-B4C2-744A-816F-0AA38041550A}">
      <dgm:prSet/>
      <dgm:spPr/>
      <dgm:t>
        <a:bodyPr/>
        <a:lstStyle/>
        <a:p>
          <a:endParaRPr lang="en-US"/>
        </a:p>
      </dgm:t>
    </dgm:pt>
    <dgm:pt modelId="{E67D4BF0-47EE-CA40-921B-55E2844F415E}" type="sibTrans" cxnId="{5F8C6793-B4C2-744A-816F-0AA38041550A}">
      <dgm:prSet/>
      <dgm:spPr/>
      <dgm:t>
        <a:bodyPr/>
        <a:lstStyle/>
        <a:p>
          <a:endParaRPr lang="en-US"/>
        </a:p>
      </dgm:t>
    </dgm:pt>
    <dgm:pt modelId="{1482304D-309A-6B46-ACD4-31CB89251639}">
      <dgm:prSet phldrT="[Text]"/>
      <dgm:spPr/>
      <dgm:t>
        <a:bodyPr/>
        <a:lstStyle/>
        <a:p>
          <a:r>
            <a:rPr lang="en-US" dirty="0"/>
            <a:t>neither employed nor unemployed (like retirees, students, homemakers, or disabled persons). </a:t>
          </a:r>
        </a:p>
      </dgm:t>
    </dgm:pt>
    <dgm:pt modelId="{5FFCE297-D06A-9348-908B-E734AA32C3FF}" type="parTrans" cxnId="{8BC318D3-0AD6-7240-AF59-A7AB092A7734}">
      <dgm:prSet/>
      <dgm:spPr/>
      <dgm:t>
        <a:bodyPr/>
        <a:lstStyle/>
        <a:p>
          <a:endParaRPr lang="en-US"/>
        </a:p>
      </dgm:t>
    </dgm:pt>
    <dgm:pt modelId="{621FF75C-90A8-1842-A17F-717A49370C29}" type="sibTrans" cxnId="{8BC318D3-0AD6-7240-AF59-A7AB092A7734}">
      <dgm:prSet/>
      <dgm:spPr/>
      <dgm:t>
        <a:bodyPr/>
        <a:lstStyle/>
        <a:p>
          <a:endParaRPr lang="en-US"/>
        </a:p>
      </dgm:t>
    </dgm:pt>
    <dgm:pt modelId="{391721DB-E165-0642-A193-EDF656EE7D5E}" type="pres">
      <dgm:prSet presAssocID="{FFB659C8-1E4E-7B4D-84E7-5282CAF0CA53}" presName="linear" presStyleCnt="0">
        <dgm:presLayoutVars>
          <dgm:animLvl val="lvl"/>
          <dgm:resizeHandles val="exact"/>
        </dgm:presLayoutVars>
      </dgm:prSet>
      <dgm:spPr/>
    </dgm:pt>
    <dgm:pt modelId="{045DDB3F-54BE-CF47-82CA-C366D33F8E8C}" type="pres">
      <dgm:prSet presAssocID="{B51DFF88-D4E9-6746-BC71-4E89BA64631A}" presName="parentText" presStyleLbl="node1" presStyleIdx="0" presStyleCnt="2">
        <dgm:presLayoutVars>
          <dgm:chMax val="0"/>
          <dgm:bulletEnabled val="1"/>
        </dgm:presLayoutVars>
      </dgm:prSet>
      <dgm:spPr/>
    </dgm:pt>
    <dgm:pt modelId="{6FC862FA-7F14-0D47-944D-79D6B353AC6A}" type="pres">
      <dgm:prSet presAssocID="{B51DFF88-D4E9-6746-BC71-4E89BA64631A}" presName="childText" presStyleLbl="revTx" presStyleIdx="0" presStyleCnt="2">
        <dgm:presLayoutVars>
          <dgm:bulletEnabled val="1"/>
        </dgm:presLayoutVars>
      </dgm:prSet>
      <dgm:spPr/>
    </dgm:pt>
    <dgm:pt modelId="{60AB4388-D80E-F245-B8D5-93F981618DA5}" type="pres">
      <dgm:prSet presAssocID="{5EFDC41C-84ED-8A4C-B587-B837EF49CACF}" presName="parentText" presStyleLbl="node1" presStyleIdx="1" presStyleCnt="2">
        <dgm:presLayoutVars>
          <dgm:chMax val="0"/>
          <dgm:bulletEnabled val="1"/>
        </dgm:presLayoutVars>
      </dgm:prSet>
      <dgm:spPr/>
    </dgm:pt>
    <dgm:pt modelId="{ECA62E3A-5855-8542-9CB6-900BEA5423FC}" type="pres">
      <dgm:prSet presAssocID="{5EFDC41C-84ED-8A4C-B587-B837EF49CACF}" presName="childText" presStyleLbl="revTx" presStyleIdx="1" presStyleCnt="2">
        <dgm:presLayoutVars>
          <dgm:bulletEnabled val="1"/>
        </dgm:presLayoutVars>
      </dgm:prSet>
      <dgm:spPr/>
    </dgm:pt>
  </dgm:ptLst>
  <dgm:cxnLst>
    <dgm:cxn modelId="{5598390A-1BB1-4542-8581-3555C38B9D5E}" type="presOf" srcId="{FFB659C8-1E4E-7B4D-84E7-5282CAF0CA53}" destId="{391721DB-E165-0642-A193-EDF656EE7D5E}" srcOrd="0" destOrd="0" presId="urn:microsoft.com/office/officeart/2005/8/layout/vList2"/>
    <dgm:cxn modelId="{6A8AFF20-18B9-C640-B4F0-14802BBE2D41}" srcId="{B51DFF88-D4E9-6746-BC71-4E89BA64631A}" destId="{EC9C2FF7-3983-A741-AC43-C4F01CEF45A9}" srcOrd="0" destOrd="0" parTransId="{DACEA9F3-EFBD-584A-ADF7-FF9BCAB14A9B}" sibTransId="{E164E90B-9F32-9940-A654-D6AA8F213CE3}"/>
    <dgm:cxn modelId="{AB110848-3540-2C42-A53C-2D78FA11A15C}" type="presOf" srcId="{EC9C2FF7-3983-A741-AC43-C4F01CEF45A9}" destId="{6FC862FA-7F14-0D47-944D-79D6B353AC6A}" srcOrd="0" destOrd="0" presId="urn:microsoft.com/office/officeart/2005/8/layout/vList2"/>
    <dgm:cxn modelId="{2603484E-511C-CB48-B6DD-CC5571ED9281}" srcId="{FFB659C8-1E4E-7B4D-84E7-5282CAF0CA53}" destId="{B51DFF88-D4E9-6746-BC71-4E89BA64631A}" srcOrd="0" destOrd="0" parTransId="{276F2DAF-2131-5747-8CE1-2EC4E728FF7C}" sibTransId="{A506ABAC-0DC8-824B-B574-EB5F22409736}"/>
    <dgm:cxn modelId="{A5C5725E-0314-4743-A7CC-521FE7584FF9}" type="presOf" srcId="{1482304D-309A-6B46-ACD4-31CB89251639}" destId="{ECA62E3A-5855-8542-9CB6-900BEA5423FC}" srcOrd="0" destOrd="0" presId="urn:microsoft.com/office/officeart/2005/8/layout/vList2"/>
    <dgm:cxn modelId="{5F8C6793-B4C2-744A-816F-0AA38041550A}" srcId="{FFB659C8-1E4E-7B4D-84E7-5282CAF0CA53}" destId="{5EFDC41C-84ED-8A4C-B587-B837EF49CACF}" srcOrd="1" destOrd="0" parTransId="{E2FD9FC9-76A5-9141-88AB-D587E2C5FE3E}" sibTransId="{E67D4BF0-47EE-CA40-921B-55E2844F415E}"/>
    <dgm:cxn modelId="{77715E9C-97BC-0B4B-9FC2-C2A48175031F}" type="presOf" srcId="{B51DFF88-D4E9-6746-BC71-4E89BA64631A}" destId="{045DDB3F-54BE-CF47-82CA-C366D33F8E8C}" srcOrd="0" destOrd="0" presId="urn:microsoft.com/office/officeart/2005/8/layout/vList2"/>
    <dgm:cxn modelId="{8BC318D3-0AD6-7240-AF59-A7AB092A7734}" srcId="{5EFDC41C-84ED-8A4C-B587-B837EF49CACF}" destId="{1482304D-309A-6B46-ACD4-31CB89251639}" srcOrd="0" destOrd="0" parTransId="{5FFCE297-D06A-9348-908B-E734AA32C3FF}" sibTransId="{621FF75C-90A8-1842-A17F-717A49370C29}"/>
    <dgm:cxn modelId="{8D851AD8-761F-EF45-98E1-F0BF2925EE41}" type="presOf" srcId="{5EFDC41C-84ED-8A4C-B587-B837EF49CACF}" destId="{60AB4388-D80E-F245-B8D5-93F981618DA5}" srcOrd="0" destOrd="0" presId="urn:microsoft.com/office/officeart/2005/8/layout/vList2"/>
    <dgm:cxn modelId="{0FEB35A5-7BF6-E647-88CD-49EC70321380}" type="presParOf" srcId="{391721DB-E165-0642-A193-EDF656EE7D5E}" destId="{045DDB3F-54BE-CF47-82CA-C366D33F8E8C}" srcOrd="0" destOrd="0" presId="urn:microsoft.com/office/officeart/2005/8/layout/vList2"/>
    <dgm:cxn modelId="{7CED6635-3783-6741-8180-4EFFE0BC085F}" type="presParOf" srcId="{391721DB-E165-0642-A193-EDF656EE7D5E}" destId="{6FC862FA-7F14-0D47-944D-79D6B353AC6A}" srcOrd="1" destOrd="0" presId="urn:microsoft.com/office/officeart/2005/8/layout/vList2"/>
    <dgm:cxn modelId="{B5FFC003-6FFD-D24D-96FD-16D2CE288C45}" type="presParOf" srcId="{391721DB-E165-0642-A193-EDF656EE7D5E}" destId="{60AB4388-D80E-F245-B8D5-93F981618DA5}" srcOrd="2" destOrd="0" presId="urn:microsoft.com/office/officeart/2005/8/layout/vList2"/>
    <dgm:cxn modelId="{0AB0D845-11E4-AB44-8F78-9E74527AFE6B}" type="presParOf" srcId="{391721DB-E165-0642-A193-EDF656EE7D5E}" destId="{ECA62E3A-5855-8542-9CB6-900BEA5423FC}"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720C68-BFD5-344B-80ED-16D06EAF5620}"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05887E57-4415-E74B-8D2E-AE2E98810776}">
      <dgm:prSet phldrT="[Text]"/>
      <dgm:spPr/>
      <dgm:t>
        <a:bodyPr/>
        <a:lstStyle/>
        <a:p>
          <a:r>
            <a:rPr lang="en-US" dirty="0"/>
            <a:t>The non-institutional civilian adult population is grouped into two broad categories:</a:t>
          </a:r>
        </a:p>
      </dgm:t>
    </dgm:pt>
    <dgm:pt modelId="{60FF5A5C-30D9-A24F-B9B3-51BAA0F3F200}" type="parTrans" cxnId="{1B7113EF-AE98-1F48-A91A-9115F2A87616}">
      <dgm:prSet/>
      <dgm:spPr/>
      <dgm:t>
        <a:bodyPr/>
        <a:lstStyle/>
        <a:p>
          <a:endParaRPr lang="en-US"/>
        </a:p>
      </dgm:t>
    </dgm:pt>
    <dgm:pt modelId="{B63BFB58-274A-C145-A605-4D209A0E2BCE}" type="sibTrans" cxnId="{1B7113EF-AE98-1F48-A91A-9115F2A87616}">
      <dgm:prSet/>
      <dgm:spPr/>
      <dgm:t>
        <a:bodyPr/>
        <a:lstStyle/>
        <a:p>
          <a:endParaRPr lang="en-US"/>
        </a:p>
      </dgm:t>
    </dgm:pt>
    <dgm:pt modelId="{81D023E8-EA73-134F-9B3D-FDE37319C42C}">
      <dgm:prSet phldrT="[Text]"/>
      <dgm:spPr/>
      <dgm:t>
        <a:bodyPr/>
        <a:lstStyle/>
        <a:p>
          <a:r>
            <a:rPr lang="en-US" dirty="0"/>
            <a:t>Persons </a:t>
          </a:r>
          <a:r>
            <a:rPr lang="en-US" b="1" i="1" dirty="0"/>
            <a:t>not in the labor force</a:t>
          </a:r>
          <a:r>
            <a:rPr lang="en-US" dirty="0"/>
            <a:t>, and,</a:t>
          </a:r>
        </a:p>
      </dgm:t>
    </dgm:pt>
    <dgm:pt modelId="{2EE81F89-9276-A04D-A9A8-D91671D31663}" type="parTrans" cxnId="{CB6F125B-A26E-3247-A650-76522DC6837A}">
      <dgm:prSet/>
      <dgm:spPr/>
      <dgm:t>
        <a:bodyPr/>
        <a:lstStyle/>
        <a:p>
          <a:endParaRPr lang="en-US"/>
        </a:p>
      </dgm:t>
    </dgm:pt>
    <dgm:pt modelId="{ED90E799-410B-4249-91CE-8FF173B30F9F}" type="sibTrans" cxnId="{CB6F125B-A26E-3247-A650-76522DC6837A}">
      <dgm:prSet/>
      <dgm:spPr/>
      <dgm:t>
        <a:bodyPr/>
        <a:lstStyle/>
        <a:p>
          <a:endParaRPr lang="en-US"/>
        </a:p>
      </dgm:t>
    </dgm:pt>
    <mc:AlternateContent xmlns:mc="http://schemas.openxmlformats.org/markup-compatibility/2006" xmlns:a14="http://schemas.microsoft.com/office/drawing/2010/main">
      <mc:Choice Requires="a14">
        <dgm:pt modelId="{51A51899-4C47-3C4C-A790-4BD2514A1106}">
          <dgm:prSet phldrT="[Text]"/>
          <dgm:spPr/>
          <dgm:t>
            <a:bodyPr/>
            <a:lstStyle/>
            <a:p>
              <a:pPr/>
              <a14:m>
                <m:oMathPara xmlns:m="http://schemas.openxmlformats.org/officeDocument/2006/math">
                  <m:oMathParaPr>
                    <m:jc m:val="centerGroup"/>
                  </m:oMathParaPr>
                  <m:oMath xmlns:m="http://schemas.openxmlformats.org/officeDocument/2006/math">
                    <m:m>
                      <m:mPr>
                        <m:mcs>
                          <m:mc>
                            <m:mcPr>
                              <m:count m:val="1"/>
                              <m:mcJc m:val="center"/>
                            </m:mcPr>
                          </m:mc>
                        </m:mcs>
                        <m:ctrlPr>
                          <a:rPr lang="en-US" i="1" smtClean="0">
                            <a:latin typeface="Cambria Math" panose="02040503050406030204" pitchFamily="18" charset="0"/>
                          </a:rPr>
                        </m:ctrlPr>
                      </m:mPr>
                      <m:mr>
                        <m:e>
                          <m:r>
                            <m:rPr>
                              <m:brk m:alnAt="7"/>
                            </m:rPr>
                            <a:rPr lang="en-US" b="0" i="1" smtClean="0">
                              <a:latin typeface="Cambria Math" panose="02040503050406030204" pitchFamily="18" charset="0"/>
                            </a:rPr>
                            <m:t>𝐿</m:t>
                          </m:r>
                          <m:r>
                            <a:rPr lang="en-US" b="0" i="1" smtClean="0">
                              <a:latin typeface="Cambria Math" panose="02040503050406030204" pitchFamily="18" charset="0"/>
                            </a:rPr>
                            <m:t>𝑎𝑏𝑜𝑟</m:t>
                          </m:r>
                          <m:r>
                            <a:rPr lang="en-US" b="0" i="1" smtClean="0">
                              <a:latin typeface="Cambria Math" panose="02040503050406030204" pitchFamily="18" charset="0"/>
                            </a:rPr>
                            <m:t> </m:t>
                          </m:r>
                          <m:r>
                            <a:rPr lang="en-US" b="0" i="1" smtClean="0">
                              <a:latin typeface="Cambria Math" panose="02040503050406030204" pitchFamily="18" charset="0"/>
                            </a:rPr>
                            <m:t>𝐹𝑜𝑟𝑐𝑒</m:t>
                          </m:r>
                        </m:e>
                      </m:mr>
                      <m:mr>
                        <m:e>
                          <m:r>
                            <a:rPr lang="en-US" b="0" i="1" smtClean="0">
                              <a:latin typeface="Cambria Math" panose="02040503050406030204" pitchFamily="18" charset="0"/>
                            </a:rPr>
                            <m:t>𝑃𝑎𝑟𝑡𝑖𝑐𝑖𝑝𝑎𝑡𝑖𝑜𝑛</m:t>
                          </m:r>
                          <m:r>
                            <a:rPr lang="en-US" b="0" i="1" smtClean="0">
                              <a:latin typeface="Cambria Math" panose="02040503050406030204" pitchFamily="18" charset="0"/>
                            </a:rPr>
                            <m:t> </m:t>
                          </m:r>
                          <m:r>
                            <a:rPr lang="en-US" b="0" i="1" smtClean="0">
                              <a:latin typeface="Cambria Math" panose="02040503050406030204" pitchFamily="18" charset="0"/>
                            </a:rPr>
                            <m:t>𝑅𝑎𝑡𝑒</m:t>
                          </m:r>
                        </m:e>
                      </m:mr>
                    </m:m>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 </m:t>
                        </m:r>
                        <m:r>
                          <a:rPr lang="en-US" b="0" i="1" smtClean="0">
                            <a:latin typeface="Cambria Math" panose="02040503050406030204" pitchFamily="18" charset="0"/>
                          </a:rPr>
                          <m:t>𝑖𝑛</m:t>
                        </m:r>
                        <m:r>
                          <a:rPr lang="en-US" b="0" i="1" smtClean="0">
                            <a:latin typeface="Cambria Math" panose="02040503050406030204" pitchFamily="18" charset="0"/>
                          </a:rPr>
                          <m:t> </m:t>
                        </m:r>
                        <m:r>
                          <a:rPr lang="en-US" b="0" i="1" smtClean="0">
                            <a:latin typeface="Cambria Math" panose="02040503050406030204" pitchFamily="18" charset="0"/>
                          </a:rPr>
                          <m:t>𝑡h𝑒</m:t>
                        </m:r>
                        <m:r>
                          <a:rPr lang="en-US" b="0" i="1" smtClean="0">
                            <a:latin typeface="Cambria Math" panose="02040503050406030204" pitchFamily="18" charset="0"/>
                          </a:rPr>
                          <m:t> </m:t>
                        </m:r>
                        <m:r>
                          <a:rPr lang="en-US" b="0" i="1" smtClean="0">
                            <a:latin typeface="Cambria Math" panose="02040503050406030204" pitchFamily="18" charset="0"/>
                          </a:rPr>
                          <m:t>𝐿𝑎𝑏𝑜𝑟</m:t>
                        </m:r>
                        <m:r>
                          <a:rPr lang="en-US" b="0" i="1" smtClean="0">
                            <a:latin typeface="Cambria Math" panose="02040503050406030204" pitchFamily="18" charset="0"/>
                          </a:rPr>
                          <m:t> </m:t>
                        </m:r>
                        <m:r>
                          <a:rPr lang="en-US" b="0" i="1" smtClean="0">
                            <a:latin typeface="Cambria Math" panose="02040503050406030204" pitchFamily="18" charset="0"/>
                          </a:rPr>
                          <m:t>𝐹𝑜𝑟𝑐𝑒</m:t>
                        </m:r>
                      </m:num>
                      <m:den>
                        <m:r>
                          <a:rPr lang="en-US" b="0" i="1" smtClean="0">
                            <a:latin typeface="Cambria Math" panose="02040503050406030204" pitchFamily="18" charset="0"/>
                          </a:rPr>
                          <m:t>𝐶𝑖𝑣𝑖𝑙𝑖𝑎𝑛</m:t>
                        </m:r>
                        <m:r>
                          <a:rPr lang="en-US" b="0" i="1" smtClean="0">
                            <a:latin typeface="Cambria Math" panose="02040503050406030204" pitchFamily="18" charset="0"/>
                          </a:rPr>
                          <m:t> </m:t>
                        </m:r>
                        <m:r>
                          <a:rPr lang="en-US" b="0" i="1" smtClean="0">
                            <a:latin typeface="Cambria Math" panose="02040503050406030204" pitchFamily="18" charset="0"/>
                          </a:rPr>
                          <m:t>𝑃𝑜𝑝𝑢𝑙𝑎𝑡𝑖𝑜𝑛</m:t>
                        </m:r>
                        <m:r>
                          <a:rPr lang="en-US" b="0" i="1" smtClean="0">
                            <a:latin typeface="Cambria Math" panose="02040503050406030204" pitchFamily="18" charset="0"/>
                          </a:rPr>
                          <m:t> (16+)</m:t>
                        </m:r>
                      </m:den>
                    </m:f>
                  </m:oMath>
                </m:oMathPara>
              </a14:m>
              <a:endParaRPr lang="en-US" dirty="0"/>
            </a:p>
          </dgm:t>
        </dgm:pt>
      </mc:Choice>
      <mc:Fallback xmlns="">
        <dgm:pt modelId="{51A51899-4C47-3C4C-A790-4BD2514A1106}">
          <dgm:prSet phldrT="[Text]"/>
          <dgm:spPr/>
          <dgm:t>
            <a:bodyPr/>
            <a:lstStyle/>
            <a:p>
              <a:r>
                <a:rPr lang="en-US" i="0">
                  <a:latin typeface="Cambria Math" panose="02040503050406030204" pitchFamily="18" charset="0"/>
                </a:rPr>
                <a:t>■8(</a:t>
              </a:r>
              <a:r>
                <a:rPr lang="en-US" b="0" i="0">
                  <a:latin typeface="Cambria Math" panose="02040503050406030204" pitchFamily="18" charset="0"/>
                </a:rPr>
                <a:t>𝐿𝑎𝑏𝑜𝑟 𝐹𝑜𝑟𝑐𝑒@𝑃𝑎𝑟𝑡𝑖𝑐𝑖𝑝𝑎𝑡𝑖𝑜𝑛 𝑅𝑎𝑡𝑒)=(# 𝑖𝑛 𝑡ℎ𝑒 𝐿𝑎𝑏𝑜𝑟 𝐹𝑜𝑟𝑐𝑒)/(𝐶𝑖𝑣𝑖𝑙𝑖𝑎𝑛 𝑃𝑜𝑝𝑢𝑙𝑎𝑡𝑖𝑜𝑛 (16+))</a:t>
              </a:r>
              <a:endParaRPr lang="en-US" dirty="0"/>
            </a:p>
          </dgm:t>
        </dgm:pt>
      </mc:Fallback>
    </mc:AlternateContent>
    <dgm:pt modelId="{E3F3AADD-EFB2-4240-A907-19CC03C982A7}" type="parTrans" cxnId="{4C2BEFB9-49D5-5C4B-B101-49A0D0308424}">
      <dgm:prSet/>
      <dgm:spPr/>
      <dgm:t>
        <a:bodyPr/>
        <a:lstStyle/>
        <a:p>
          <a:endParaRPr lang="en-US"/>
        </a:p>
      </dgm:t>
    </dgm:pt>
    <dgm:pt modelId="{E237A7B8-127A-694A-9BDC-40A5A86B4ACB}" type="sibTrans" cxnId="{4C2BEFB9-49D5-5C4B-B101-49A0D0308424}">
      <dgm:prSet/>
      <dgm:spPr/>
      <dgm:t>
        <a:bodyPr/>
        <a:lstStyle/>
        <a:p>
          <a:endParaRPr lang="en-US"/>
        </a:p>
      </dgm:t>
    </dgm:pt>
    <mc:AlternateContent xmlns:mc="http://schemas.openxmlformats.org/markup-compatibility/2006" xmlns:a14="http://schemas.microsoft.com/office/drawing/2010/main">
      <mc:Choice Requires="a14">
        <dgm:pt modelId="{DC4FD78B-1103-B64D-A71F-6AB65B5FA4BE}">
          <dgm:prSet phldrT="[Text]"/>
          <dgm:spPr/>
          <dgm:t>
            <a:bodyPr/>
            <a:lstStyle/>
            <a:p>
              <a:r>
                <a:rPr lang="en-US" i="1" dirty="0"/>
                <a:t>Recall that the </a:t>
              </a:r>
              <a14:m>
                <m:oMath xmlns:m="http://schemas.openxmlformats.org/officeDocument/2006/math">
                  <m:r>
                    <a:rPr lang="en-US" b="0" i="1" smtClean="0">
                      <a:latin typeface="Cambria Math" panose="02040503050406030204" pitchFamily="18" charset="0"/>
                    </a:rPr>
                    <m:t>𝐿𝑎𝑏𝑜𝑟</m:t>
                  </m:r>
                  <m:r>
                    <a:rPr lang="en-US" b="0" i="1" smtClean="0">
                      <a:latin typeface="Cambria Math" panose="02040503050406030204" pitchFamily="18" charset="0"/>
                    </a:rPr>
                    <m:t> </m:t>
                  </m:r>
                  <m:r>
                    <a:rPr lang="en-US" b="0" i="1" smtClean="0">
                      <a:latin typeface="Cambria Math" panose="02040503050406030204" pitchFamily="18" charset="0"/>
                    </a:rPr>
                    <m:t>𝐹𝑜𝑟𝑐𝑒</m:t>
                  </m:r>
                  <m:r>
                    <a:rPr lang="en-US" b="0" i="1" smtClean="0">
                      <a:latin typeface="Cambria Math" panose="02040503050406030204" pitchFamily="18" charset="0"/>
                    </a:rPr>
                    <m:t>=</m:t>
                  </m:r>
                  <m:r>
                    <a:rPr lang="en-US" b="0" i="1" smtClean="0">
                      <a:latin typeface="Cambria Math" panose="02040503050406030204" pitchFamily="18" charset="0"/>
                    </a:rPr>
                    <m:t>𝐸𝑚𝑝𝑙𝑜𝑦𝑒𝑑</m:t>
                  </m:r>
                  <m:r>
                    <a:rPr lang="en-US" b="0" i="1" smtClean="0">
                      <a:latin typeface="Cambria Math" panose="02040503050406030204" pitchFamily="18" charset="0"/>
                    </a:rPr>
                    <m:t>+</m:t>
                  </m:r>
                  <m:r>
                    <a:rPr lang="en-US" b="0" i="1" smtClean="0">
                      <a:latin typeface="Cambria Math" panose="02040503050406030204" pitchFamily="18" charset="0"/>
                    </a:rPr>
                    <m:t>𝑈𝑛𝑒𝑚𝑝𝑙𝑜𝑦𝑒𝑑</m:t>
                  </m:r>
                </m:oMath>
              </a14:m>
              <a:endParaRPr lang="en-US" i="1" dirty="0"/>
            </a:p>
          </dgm:t>
        </dgm:pt>
      </mc:Choice>
      <mc:Fallback xmlns="">
        <dgm:pt modelId="{DC4FD78B-1103-B64D-A71F-6AB65B5FA4BE}">
          <dgm:prSet phldrT="[Text]"/>
          <dgm:spPr/>
          <dgm:t>
            <a:bodyPr/>
            <a:lstStyle/>
            <a:p>
              <a:r>
                <a:rPr lang="en-US" i="1" dirty="0"/>
                <a:t>Recall that the </a:t>
              </a:r>
              <a:r>
                <a:rPr lang="en-US" b="0" i="0">
                  <a:latin typeface="Cambria Math" panose="02040503050406030204" pitchFamily="18" charset="0"/>
                </a:rPr>
                <a:t>𝐿𝑎𝑏𝑜𝑟 𝐹𝑜𝑟𝑐𝑒=𝐸𝑚𝑝𝑙𝑜𝑦𝑒𝑑+𝑈𝑛𝑒𝑚𝑝𝑙𝑜𝑦𝑒𝑑</a:t>
              </a:r>
              <a:endParaRPr lang="en-US" i="1" dirty="0"/>
            </a:p>
          </dgm:t>
        </dgm:pt>
      </mc:Fallback>
    </mc:AlternateContent>
    <dgm:pt modelId="{5C1896F8-4992-9445-AFAC-9A5BECF90219}" type="parTrans" cxnId="{88333992-90FE-A944-A3CE-452376F13213}">
      <dgm:prSet/>
      <dgm:spPr/>
      <dgm:t>
        <a:bodyPr/>
        <a:lstStyle/>
        <a:p>
          <a:endParaRPr lang="en-US"/>
        </a:p>
      </dgm:t>
    </dgm:pt>
    <dgm:pt modelId="{1097276D-EC86-7243-B1F6-0396F0DD1A83}" type="sibTrans" cxnId="{88333992-90FE-A944-A3CE-452376F13213}">
      <dgm:prSet/>
      <dgm:spPr/>
      <dgm:t>
        <a:bodyPr/>
        <a:lstStyle/>
        <a:p>
          <a:endParaRPr lang="en-US"/>
        </a:p>
      </dgm:t>
    </dgm:pt>
    <dgm:pt modelId="{6D611CB5-BA1A-C941-9937-C3C31477D591}">
      <dgm:prSet phldrT="[Text]"/>
      <dgm:spPr/>
      <dgm:t>
        <a:bodyPr/>
        <a:lstStyle/>
        <a:p>
          <a:r>
            <a:rPr lang="en-US" dirty="0"/>
            <a:t>persons </a:t>
          </a:r>
          <a:r>
            <a:rPr lang="en-US" b="1" i="1" dirty="0"/>
            <a:t>in the labor force</a:t>
          </a:r>
          <a:r>
            <a:rPr lang="en-US" dirty="0"/>
            <a:t> (this group includes both the employed and unemployed).</a:t>
          </a:r>
        </a:p>
      </dgm:t>
    </dgm:pt>
    <dgm:pt modelId="{A0EDE9D8-702F-8949-A66D-BD00D74A8E53}" type="parTrans" cxnId="{B60A116C-B84E-B249-9A5F-0C64D19BB89F}">
      <dgm:prSet/>
      <dgm:spPr/>
      <dgm:t>
        <a:bodyPr/>
        <a:lstStyle/>
        <a:p>
          <a:endParaRPr lang="en-US"/>
        </a:p>
      </dgm:t>
    </dgm:pt>
    <dgm:pt modelId="{E9521E0D-9954-FE45-895A-7A167D5FC017}" type="sibTrans" cxnId="{B60A116C-B84E-B249-9A5F-0C64D19BB89F}">
      <dgm:prSet/>
      <dgm:spPr/>
      <dgm:t>
        <a:bodyPr/>
        <a:lstStyle/>
        <a:p>
          <a:endParaRPr lang="en-US"/>
        </a:p>
      </dgm:t>
    </dgm:pt>
    <dgm:pt modelId="{1A9C9F4A-F258-554C-B1BF-FB1047D8BB80}" type="pres">
      <dgm:prSet presAssocID="{CD720C68-BFD5-344B-80ED-16D06EAF5620}" presName="linear" presStyleCnt="0">
        <dgm:presLayoutVars>
          <dgm:animLvl val="lvl"/>
          <dgm:resizeHandles val="exact"/>
        </dgm:presLayoutVars>
      </dgm:prSet>
      <dgm:spPr/>
    </dgm:pt>
    <dgm:pt modelId="{84F848DB-068A-0943-9D83-ACE7471DBF0D}" type="pres">
      <dgm:prSet presAssocID="{05887E57-4415-E74B-8D2E-AE2E98810776}" presName="parentText" presStyleLbl="node1" presStyleIdx="0" presStyleCnt="2">
        <dgm:presLayoutVars>
          <dgm:chMax val="0"/>
          <dgm:bulletEnabled val="1"/>
        </dgm:presLayoutVars>
      </dgm:prSet>
      <dgm:spPr/>
    </dgm:pt>
    <dgm:pt modelId="{A03C9C9A-13D5-984F-9F50-606D1DEC8BE3}" type="pres">
      <dgm:prSet presAssocID="{05887E57-4415-E74B-8D2E-AE2E98810776}" presName="childText" presStyleLbl="revTx" presStyleIdx="0" presStyleCnt="2">
        <dgm:presLayoutVars>
          <dgm:bulletEnabled val="1"/>
        </dgm:presLayoutVars>
      </dgm:prSet>
      <dgm:spPr/>
    </dgm:pt>
    <dgm:pt modelId="{4D09761F-84A3-834D-B35D-714D6043FFFE}" type="pres">
      <dgm:prSet presAssocID="{51A51899-4C47-3C4C-A790-4BD2514A1106}" presName="parentText" presStyleLbl="node1" presStyleIdx="1" presStyleCnt="2">
        <dgm:presLayoutVars>
          <dgm:chMax val="0"/>
          <dgm:bulletEnabled val="1"/>
        </dgm:presLayoutVars>
      </dgm:prSet>
      <dgm:spPr/>
    </dgm:pt>
    <dgm:pt modelId="{6F1BF6AC-143D-0A40-A9B2-BF1BDA6A2B3C}" type="pres">
      <dgm:prSet presAssocID="{51A51899-4C47-3C4C-A790-4BD2514A1106}" presName="childText" presStyleLbl="revTx" presStyleIdx="1" presStyleCnt="2">
        <dgm:presLayoutVars>
          <dgm:bulletEnabled val="1"/>
        </dgm:presLayoutVars>
      </dgm:prSet>
      <dgm:spPr/>
    </dgm:pt>
  </dgm:ptLst>
  <dgm:cxnLst>
    <dgm:cxn modelId="{3471A20D-234D-2A41-870D-00840E79C20A}" type="presOf" srcId="{DC4FD78B-1103-B64D-A71F-6AB65B5FA4BE}" destId="{6F1BF6AC-143D-0A40-A9B2-BF1BDA6A2B3C}" srcOrd="0" destOrd="0" presId="urn:microsoft.com/office/officeart/2005/8/layout/vList2"/>
    <dgm:cxn modelId="{29C85E23-AFFD-534B-A660-8D77428BA1DA}" type="presOf" srcId="{05887E57-4415-E74B-8D2E-AE2E98810776}" destId="{84F848DB-068A-0943-9D83-ACE7471DBF0D}" srcOrd="0" destOrd="0" presId="urn:microsoft.com/office/officeart/2005/8/layout/vList2"/>
    <dgm:cxn modelId="{9C8BE22F-1D42-3F4A-B7D8-1E01A5037FFE}" type="presOf" srcId="{81D023E8-EA73-134F-9B3D-FDE37319C42C}" destId="{A03C9C9A-13D5-984F-9F50-606D1DEC8BE3}" srcOrd="0" destOrd="0" presId="urn:microsoft.com/office/officeart/2005/8/layout/vList2"/>
    <dgm:cxn modelId="{A1ABD149-08D3-EE45-859C-AE7DDA30797A}" type="presOf" srcId="{51A51899-4C47-3C4C-A790-4BD2514A1106}" destId="{4D09761F-84A3-834D-B35D-714D6043FFFE}" srcOrd="0" destOrd="0" presId="urn:microsoft.com/office/officeart/2005/8/layout/vList2"/>
    <dgm:cxn modelId="{CB6F125B-A26E-3247-A650-76522DC6837A}" srcId="{05887E57-4415-E74B-8D2E-AE2E98810776}" destId="{81D023E8-EA73-134F-9B3D-FDE37319C42C}" srcOrd="0" destOrd="0" parTransId="{2EE81F89-9276-A04D-A9A8-D91671D31663}" sibTransId="{ED90E799-410B-4249-91CE-8FF173B30F9F}"/>
    <dgm:cxn modelId="{90141660-0C2F-FE44-AF66-BA44302D19F2}" type="presOf" srcId="{6D611CB5-BA1A-C941-9937-C3C31477D591}" destId="{A03C9C9A-13D5-984F-9F50-606D1DEC8BE3}" srcOrd="0" destOrd="1" presId="urn:microsoft.com/office/officeart/2005/8/layout/vList2"/>
    <dgm:cxn modelId="{B60A116C-B84E-B249-9A5F-0C64D19BB89F}" srcId="{05887E57-4415-E74B-8D2E-AE2E98810776}" destId="{6D611CB5-BA1A-C941-9937-C3C31477D591}" srcOrd="1" destOrd="0" parTransId="{A0EDE9D8-702F-8949-A66D-BD00D74A8E53}" sibTransId="{E9521E0D-9954-FE45-895A-7A167D5FC017}"/>
    <dgm:cxn modelId="{88333992-90FE-A944-A3CE-452376F13213}" srcId="{51A51899-4C47-3C4C-A790-4BD2514A1106}" destId="{DC4FD78B-1103-B64D-A71F-6AB65B5FA4BE}" srcOrd="0" destOrd="0" parTransId="{5C1896F8-4992-9445-AFAC-9A5BECF90219}" sibTransId="{1097276D-EC86-7243-B1F6-0396F0DD1A83}"/>
    <dgm:cxn modelId="{4C2BEFB9-49D5-5C4B-B101-49A0D0308424}" srcId="{CD720C68-BFD5-344B-80ED-16D06EAF5620}" destId="{51A51899-4C47-3C4C-A790-4BD2514A1106}" srcOrd="1" destOrd="0" parTransId="{E3F3AADD-EFB2-4240-A907-19CC03C982A7}" sibTransId="{E237A7B8-127A-694A-9BDC-40A5A86B4ACB}"/>
    <dgm:cxn modelId="{1B7113EF-AE98-1F48-A91A-9115F2A87616}" srcId="{CD720C68-BFD5-344B-80ED-16D06EAF5620}" destId="{05887E57-4415-E74B-8D2E-AE2E98810776}" srcOrd="0" destOrd="0" parTransId="{60FF5A5C-30D9-A24F-B9B3-51BAA0F3F200}" sibTransId="{B63BFB58-274A-C145-A605-4D209A0E2BCE}"/>
    <dgm:cxn modelId="{D7B596F8-6FAA-904C-83D0-F63046EDF8BF}" type="presOf" srcId="{CD720C68-BFD5-344B-80ED-16D06EAF5620}" destId="{1A9C9F4A-F258-554C-B1BF-FB1047D8BB80}" srcOrd="0" destOrd="0" presId="urn:microsoft.com/office/officeart/2005/8/layout/vList2"/>
    <dgm:cxn modelId="{DBC48BA9-905E-E54E-BB91-E5E35430EB8C}" type="presParOf" srcId="{1A9C9F4A-F258-554C-B1BF-FB1047D8BB80}" destId="{84F848DB-068A-0943-9D83-ACE7471DBF0D}" srcOrd="0" destOrd="0" presId="urn:microsoft.com/office/officeart/2005/8/layout/vList2"/>
    <dgm:cxn modelId="{60E03E7E-B4AD-2A4D-B781-B03AFB5D8182}" type="presParOf" srcId="{1A9C9F4A-F258-554C-B1BF-FB1047D8BB80}" destId="{A03C9C9A-13D5-984F-9F50-606D1DEC8BE3}" srcOrd="1" destOrd="0" presId="urn:microsoft.com/office/officeart/2005/8/layout/vList2"/>
    <dgm:cxn modelId="{51BE190F-6CFC-7244-B61E-AD14F06EF69D}" type="presParOf" srcId="{1A9C9F4A-F258-554C-B1BF-FB1047D8BB80}" destId="{4D09761F-84A3-834D-B35D-714D6043FFFE}" srcOrd="2" destOrd="0" presId="urn:microsoft.com/office/officeart/2005/8/layout/vList2"/>
    <dgm:cxn modelId="{7B97DE51-499F-4348-87A3-254A70363E34}" type="presParOf" srcId="{1A9C9F4A-F258-554C-B1BF-FB1047D8BB80}" destId="{6F1BF6AC-143D-0A40-A9B2-BF1BDA6A2B3C}"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720C68-BFD5-344B-80ED-16D06EAF5620}"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05887E57-4415-E74B-8D2E-AE2E98810776}">
      <dgm:prSet phldrT="[Text]"/>
      <dgm:spPr/>
      <dgm:t>
        <a:bodyPr/>
        <a:lstStyle/>
        <a:p>
          <a:r>
            <a:rPr lang="en-US" dirty="0"/>
            <a:t>The non-institutional civilian adult population is grouped into two broad categories:</a:t>
          </a:r>
        </a:p>
      </dgm:t>
    </dgm:pt>
    <dgm:pt modelId="{60FF5A5C-30D9-A24F-B9B3-51BAA0F3F200}" type="parTrans" cxnId="{1B7113EF-AE98-1F48-A91A-9115F2A87616}">
      <dgm:prSet/>
      <dgm:spPr/>
      <dgm:t>
        <a:bodyPr/>
        <a:lstStyle/>
        <a:p>
          <a:endParaRPr lang="en-US"/>
        </a:p>
      </dgm:t>
    </dgm:pt>
    <dgm:pt modelId="{B63BFB58-274A-C145-A605-4D209A0E2BCE}" type="sibTrans" cxnId="{1B7113EF-AE98-1F48-A91A-9115F2A87616}">
      <dgm:prSet/>
      <dgm:spPr/>
      <dgm:t>
        <a:bodyPr/>
        <a:lstStyle/>
        <a:p>
          <a:endParaRPr lang="en-US"/>
        </a:p>
      </dgm:t>
    </dgm:pt>
    <dgm:pt modelId="{81D023E8-EA73-134F-9B3D-FDE37319C42C}">
      <dgm:prSet phldrT="[Text]"/>
      <dgm:spPr/>
      <dgm:t>
        <a:bodyPr/>
        <a:lstStyle/>
        <a:p>
          <a:r>
            <a:rPr lang="en-US" dirty="0"/>
            <a:t>Persons </a:t>
          </a:r>
          <a:r>
            <a:rPr lang="en-US" b="1" i="1" dirty="0"/>
            <a:t>not in the labor force</a:t>
          </a:r>
          <a:r>
            <a:rPr lang="en-US" dirty="0"/>
            <a:t>, and,</a:t>
          </a:r>
        </a:p>
      </dgm:t>
    </dgm:pt>
    <dgm:pt modelId="{2EE81F89-9276-A04D-A9A8-D91671D31663}" type="parTrans" cxnId="{CB6F125B-A26E-3247-A650-76522DC6837A}">
      <dgm:prSet/>
      <dgm:spPr/>
      <dgm:t>
        <a:bodyPr/>
        <a:lstStyle/>
        <a:p>
          <a:endParaRPr lang="en-US"/>
        </a:p>
      </dgm:t>
    </dgm:pt>
    <dgm:pt modelId="{ED90E799-410B-4249-91CE-8FF173B30F9F}" type="sibTrans" cxnId="{CB6F125B-A26E-3247-A650-76522DC6837A}">
      <dgm:prSet/>
      <dgm:spPr/>
      <dgm:t>
        <a:bodyPr/>
        <a:lstStyle/>
        <a:p>
          <a:endParaRPr lang="en-US"/>
        </a:p>
      </dgm:t>
    </dgm:pt>
    <dgm:pt modelId="{51A51899-4C47-3C4C-A790-4BD2514A1106}">
      <dgm:prSet phldrT="[Text]"/>
      <dgm:spPr>
        <a:blipFill>
          <a:blip xmlns:r="http://schemas.openxmlformats.org/officeDocument/2006/relationships" r:embed="rId1"/>
          <a:stretch>
            <a:fillRect/>
          </a:stretch>
        </a:blipFill>
      </dgm:spPr>
      <dgm:t>
        <a:bodyPr/>
        <a:lstStyle/>
        <a:p>
          <a:r>
            <a:rPr lang="en-US">
              <a:noFill/>
            </a:rPr>
            <a:t> </a:t>
          </a:r>
        </a:p>
      </dgm:t>
    </dgm:pt>
    <dgm:pt modelId="{E3F3AADD-EFB2-4240-A907-19CC03C982A7}" type="parTrans" cxnId="{4C2BEFB9-49D5-5C4B-B101-49A0D0308424}">
      <dgm:prSet/>
      <dgm:spPr/>
      <dgm:t>
        <a:bodyPr/>
        <a:lstStyle/>
        <a:p>
          <a:endParaRPr lang="en-US"/>
        </a:p>
      </dgm:t>
    </dgm:pt>
    <dgm:pt modelId="{E237A7B8-127A-694A-9BDC-40A5A86B4ACB}" type="sibTrans" cxnId="{4C2BEFB9-49D5-5C4B-B101-49A0D0308424}">
      <dgm:prSet/>
      <dgm:spPr/>
      <dgm:t>
        <a:bodyPr/>
        <a:lstStyle/>
        <a:p>
          <a:endParaRPr lang="en-US"/>
        </a:p>
      </dgm:t>
    </dgm:pt>
    <dgm:pt modelId="{DC4FD78B-1103-B64D-A71F-6AB65B5FA4BE}">
      <dgm:prSet phldrT="[Text]"/>
      <dgm:spPr>
        <a:blipFill>
          <a:blip xmlns:r="http://schemas.openxmlformats.org/officeDocument/2006/relationships" r:embed="rId2"/>
          <a:stretch>
            <a:fillRect t="-18919" b="-10811"/>
          </a:stretch>
        </a:blipFill>
      </dgm:spPr>
      <dgm:t>
        <a:bodyPr/>
        <a:lstStyle/>
        <a:p>
          <a:r>
            <a:rPr lang="en-US">
              <a:noFill/>
            </a:rPr>
            <a:t> </a:t>
          </a:r>
        </a:p>
      </dgm:t>
    </dgm:pt>
    <dgm:pt modelId="{5C1896F8-4992-9445-AFAC-9A5BECF90219}" type="parTrans" cxnId="{88333992-90FE-A944-A3CE-452376F13213}">
      <dgm:prSet/>
      <dgm:spPr/>
      <dgm:t>
        <a:bodyPr/>
        <a:lstStyle/>
        <a:p>
          <a:endParaRPr lang="en-US"/>
        </a:p>
      </dgm:t>
    </dgm:pt>
    <dgm:pt modelId="{1097276D-EC86-7243-B1F6-0396F0DD1A83}" type="sibTrans" cxnId="{88333992-90FE-A944-A3CE-452376F13213}">
      <dgm:prSet/>
      <dgm:spPr/>
      <dgm:t>
        <a:bodyPr/>
        <a:lstStyle/>
        <a:p>
          <a:endParaRPr lang="en-US"/>
        </a:p>
      </dgm:t>
    </dgm:pt>
    <dgm:pt modelId="{6D611CB5-BA1A-C941-9937-C3C31477D591}">
      <dgm:prSet phldrT="[Text]"/>
      <dgm:spPr/>
      <dgm:t>
        <a:bodyPr/>
        <a:lstStyle/>
        <a:p>
          <a:r>
            <a:rPr lang="en-US" dirty="0"/>
            <a:t>persons </a:t>
          </a:r>
          <a:r>
            <a:rPr lang="en-US" b="1" i="1" dirty="0"/>
            <a:t>in the labor force</a:t>
          </a:r>
          <a:r>
            <a:rPr lang="en-US" dirty="0"/>
            <a:t> (this group includes both the employed and unemployed).</a:t>
          </a:r>
        </a:p>
      </dgm:t>
    </dgm:pt>
    <dgm:pt modelId="{A0EDE9D8-702F-8949-A66D-BD00D74A8E53}" type="parTrans" cxnId="{B60A116C-B84E-B249-9A5F-0C64D19BB89F}">
      <dgm:prSet/>
      <dgm:spPr/>
      <dgm:t>
        <a:bodyPr/>
        <a:lstStyle/>
        <a:p>
          <a:endParaRPr lang="en-US"/>
        </a:p>
      </dgm:t>
    </dgm:pt>
    <dgm:pt modelId="{E9521E0D-9954-FE45-895A-7A167D5FC017}" type="sibTrans" cxnId="{B60A116C-B84E-B249-9A5F-0C64D19BB89F}">
      <dgm:prSet/>
      <dgm:spPr/>
      <dgm:t>
        <a:bodyPr/>
        <a:lstStyle/>
        <a:p>
          <a:endParaRPr lang="en-US"/>
        </a:p>
      </dgm:t>
    </dgm:pt>
    <dgm:pt modelId="{1A9C9F4A-F258-554C-B1BF-FB1047D8BB80}" type="pres">
      <dgm:prSet presAssocID="{CD720C68-BFD5-344B-80ED-16D06EAF5620}" presName="linear" presStyleCnt="0">
        <dgm:presLayoutVars>
          <dgm:animLvl val="lvl"/>
          <dgm:resizeHandles val="exact"/>
        </dgm:presLayoutVars>
      </dgm:prSet>
      <dgm:spPr/>
    </dgm:pt>
    <dgm:pt modelId="{84F848DB-068A-0943-9D83-ACE7471DBF0D}" type="pres">
      <dgm:prSet presAssocID="{05887E57-4415-E74B-8D2E-AE2E98810776}" presName="parentText" presStyleLbl="node1" presStyleIdx="0" presStyleCnt="2">
        <dgm:presLayoutVars>
          <dgm:chMax val="0"/>
          <dgm:bulletEnabled val="1"/>
        </dgm:presLayoutVars>
      </dgm:prSet>
      <dgm:spPr/>
    </dgm:pt>
    <dgm:pt modelId="{A03C9C9A-13D5-984F-9F50-606D1DEC8BE3}" type="pres">
      <dgm:prSet presAssocID="{05887E57-4415-E74B-8D2E-AE2E98810776}" presName="childText" presStyleLbl="revTx" presStyleIdx="0" presStyleCnt="2">
        <dgm:presLayoutVars>
          <dgm:bulletEnabled val="1"/>
        </dgm:presLayoutVars>
      </dgm:prSet>
      <dgm:spPr/>
    </dgm:pt>
    <dgm:pt modelId="{4D09761F-84A3-834D-B35D-714D6043FFFE}" type="pres">
      <dgm:prSet presAssocID="{51A51899-4C47-3C4C-A790-4BD2514A1106}" presName="parentText" presStyleLbl="node1" presStyleIdx="1" presStyleCnt="2">
        <dgm:presLayoutVars>
          <dgm:chMax val="0"/>
          <dgm:bulletEnabled val="1"/>
        </dgm:presLayoutVars>
      </dgm:prSet>
      <dgm:spPr/>
    </dgm:pt>
    <dgm:pt modelId="{6F1BF6AC-143D-0A40-A9B2-BF1BDA6A2B3C}" type="pres">
      <dgm:prSet presAssocID="{51A51899-4C47-3C4C-A790-4BD2514A1106}" presName="childText" presStyleLbl="revTx" presStyleIdx="1" presStyleCnt="2">
        <dgm:presLayoutVars>
          <dgm:bulletEnabled val="1"/>
        </dgm:presLayoutVars>
      </dgm:prSet>
      <dgm:spPr/>
    </dgm:pt>
  </dgm:ptLst>
  <dgm:cxnLst>
    <dgm:cxn modelId="{3471A20D-234D-2A41-870D-00840E79C20A}" type="presOf" srcId="{DC4FD78B-1103-B64D-A71F-6AB65B5FA4BE}" destId="{6F1BF6AC-143D-0A40-A9B2-BF1BDA6A2B3C}" srcOrd="0" destOrd="0" presId="urn:microsoft.com/office/officeart/2005/8/layout/vList2"/>
    <dgm:cxn modelId="{29C85E23-AFFD-534B-A660-8D77428BA1DA}" type="presOf" srcId="{05887E57-4415-E74B-8D2E-AE2E98810776}" destId="{84F848DB-068A-0943-9D83-ACE7471DBF0D}" srcOrd="0" destOrd="0" presId="urn:microsoft.com/office/officeart/2005/8/layout/vList2"/>
    <dgm:cxn modelId="{9C8BE22F-1D42-3F4A-B7D8-1E01A5037FFE}" type="presOf" srcId="{81D023E8-EA73-134F-9B3D-FDE37319C42C}" destId="{A03C9C9A-13D5-984F-9F50-606D1DEC8BE3}" srcOrd="0" destOrd="0" presId="urn:microsoft.com/office/officeart/2005/8/layout/vList2"/>
    <dgm:cxn modelId="{A1ABD149-08D3-EE45-859C-AE7DDA30797A}" type="presOf" srcId="{51A51899-4C47-3C4C-A790-4BD2514A1106}" destId="{4D09761F-84A3-834D-B35D-714D6043FFFE}" srcOrd="0" destOrd="0" presId="urn:microsoft.com/office/officeart/2005/8/layout/vList2"/>
    <dgm:cxn modelId="{CB6F125B-A26E-3247-A650-76522DC6837A}" srcId="{05887E57-4415-E74B-8D2E-AE2E98810776}" destId="{81D023E8-EA73-134F-9B3D-FDE37319C42C}" srcOrd="0" destOrd="0" parTransId="{2EE81F89-9276-A04D-A9A8-D91671D31663}" sibTransId="{ED90E799-410B-4249-91CE-8FF173B30F9F}"/>
    <dgm:cxn modelId="{90141660-0C2F-FE44-AF66-BA44302D19F2}" type="presOf" srcId="{6D611CB5-BA1A-C941-9937-C3C31477D591}" destId="{A03C9C9A-13D5-984F-9F50-606D1DEC8BE3}" srcOrd="0" destOrd="1" presId="urn:microsoft.com/office/officeart/2005/8/layout/vList2"/>
    <dgm:cxn modelId="{B60A116C-B84E-B249-9A5F-0C64D19BB89F}" srcId="{05887E57-4415-E74B-8D2E-AE2E98810776}" destId="{6D611CB5-BA1A-C941-9937-C3C31477D591}" srcOrd="1" destOrd="0" parTransId="{A0EDE9D8-702F-8949-A66D-BD00D74A8E53}" sibTransId="{E9521E0D-9954-FE45-895A-7A167D5FC017}"/>
    <dgm:cxn modelId="{88333992-90FE-A944-A3CE-452376F13213}" srcId="{51A51899-4C47-3C4C-A790-4BD2514A1106}" destId="{DC4FD78B-1103-B64D-A71F-6AB65B5FA4BE}" srcOrd="0" destOrd="0" parTransId="{5C1896F8-4992-9445-AFAC-9A5BECF90219}" sibTransId="{1097276D-EC86-7243-B1F6-0396F0DD1A83}"/>
    <dgm:cxn modelId="{4C2BEFB9-49D5-5C4B-B101-49A0D0308424}" srcId="{CD720C68-BFD5-344B-80ED-16D06EAF5620}" destId="{51A51899-4C47-3C4C-A790-4BD2514A1106}" srcOrd="1" destOrd="0" parTransId="{E3F3AADD-EFB2-4240-A907-19CC03C982A7}" sibTransId="{E237A7B8-127A-694A-9BDC-40A5A86B4ACB}"/>
    <dgm:cxn modelId="{1B7113EF-AE98-1F48-A91A-9115F2A87616}" srcId="{CD720C68-BFD5-344B-80ED-16D06EAF5620}" destId="{05887E57-4415-E74B-8D2E-AE2E98810776}" srcOrd="0" destOrd="0" parTransId="{60FF5A5C-30D9-A24F-B9B3-51BAA0F3F200}" sibTransId="{B63BFB58-274A-C145-A605-4D209A0E2BCE}"/>
    <dgm:cxn modelId="{D7B596F8-6FAA-904C-83D0-F63046EDF8BF}" type="presOf" srcId="{CD720C68-BFD5-344B-80ED-16D06EAF5620}" destId="{1A9C9F4A-F258-554C-B1BF-FB1047D8BB80}" srcOrd="0" destOrd="0" presId="urn:microsoft.com/office/officeart/2005/8/layout/vList2"/>
    <dgm:cxn modelId="{DBC48BA9-905E-E54E-BB91-E5E35430EB8C}" type="presParOf" srcId="{1A9C9F4A-F258-554C-B1BF-FB1047D8BB80}" destId="{84F848DB-068A-0943-9D83-ACE7471DBF0D}" srcOrd="0" destOrd="0" presId="urn:microsoft.com/office/officeart/2005/8/layout/vList2"/>
    <dgm:cxn modelId="{60E03E7E-B4AD-2A4D-B781-B03AFB5D8182}" type="presParOf" srcId="{1A9C9F4A-F258-554C-B1BF-FB1047D8BB80}" destId="{A03C9C9A-13D5-984F-9F50-606D1DEC8BE3}" srcOrd="1" destOrd="0" presId="urn:microsoft.com/office/officeart/2005/8/layout/vList2"/>
    <dgm:cxn modelId="{51BE190F-6CFC-7244-B61E-AD14F06EF69D}" type="presParOf" srcId="{1A9C9F4A-F258-554C-B1BF-FB1047D8BB80}" destId="{4D09761F-84A3-834D-B35D-714D6043FFFE}" srcOrd="2" destOrd="0" presId="urn:microsoft.com/office/officeart/2005/8/layout/vList2"/>
    <dgm:cxn modelId="{7B97DE51-499F-4348-87A3-254A70363E34}" type="presParOf" srcId="{1A9C9F4A-F258-554C-B1BF-FB1047D8BB80}" destId="{6F1BF6AC-143D-0A40-A9B2-BF1BDA6A2B3C}"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7F949FC-A173-D247-9CA1-0DBF97FB5DF0}"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mc:AlternateContent xmlns:mc="http://schemas.openxmlformats.org/markup-compatibility/2006" xmlns:a14="http://schemas.microsoft.com/office/drawing/2010/main">
      <mc:Choice Requires="a14">
        <dgm:pt modelId="{6C2E802D-BA07-0E44-A135-4BF6969FF00A}">
          <dgm:prSet phldrT="[Text]" custT="1"/>
          <dgm:spPr/>
          <dgm:t>
            <a:bodyPr/>
            <a:lstStyle/>
            <a:p>
              <a:pPr/>
              <a14:m>
                <m:oMathPara xmlns:m="http://schemas.openxmlformats.org/officeDocument/2006/math">
                  <m:oMathParaPr>
                    <m:jc m:val="centerGroup"/>
                  </m:oMathParaPr>
                  <m:oMath xmlns:m="http://schemas.openxmlformats.org/officeDocument/2006/math">
                    <m:m>
                      <m:mPr>
                        <m:mcs>
                          <m:mc>
                            <m:mcPr>
                              <m:count m:val="1"/>
                              <m:mcJc m:val="center"/>
                            </m:mcPr>
                          </m:mc>
                        </m:mcs>
                        <m:ctrlPr>
                          <a:rPr lang="en-US" sz="1200" i="1" smtClean="0">
                            <a:latin typeface="Cambria Math" panose="02040503050406030204" pitchFamily="18" charset="0"/>
                          </a:rPr>
                        </m:ctrlPr>
                      </m:mPr>
                      <m:mr>
                        <m:e>
                          <m:r>
                            <m:rPr>
                              <m:brk m:alnAt="7"/>
                            </m:rPr>
                            <a:rPr lang="en-US" sz="1200" b="0" i="1" smtClean="0">
                              <a:latin typeface="Cambria Math" panose="02040503050406030204" pitchFamily="18" charset="0"/>
                            </a:rPr>
                            <m:t>𝐿</m:t>
                          </m:r>
                          <m:r>
                            <a:rPr lang="en-US" sz="1200" b="0" i="1" smtClean="0">
                              <a:latin typeface="Cambria Math" panose="02040503050406030204" pitchFamily="18" charset="0"/>
                            </a:rPr>
                            <m:t>𝑎𝑏𝑜𝑟</m:t>
                          </m:r>
                          <m:r>
                            <a:rPr lang="en-US" sz="1200" b="0" i="1" smtClean="0">
                              <a:latin typeface="Cambria Math" panose="02040503050406030204" pitchFamily="18" charset="0"/>
                            </a:rPr>
                            <m:t> </m:t>
                          </m:r>
                          <m:r>
                            <a:rPr lang="en-US" sz="1200" b="0" i="1" smtClean="0">
                              <a:latin typeface="Cambria Math" panose="02040503050406030204" pitchFamily="18" charset="0"/>
                            </a:rPr>
                            <m:t>𝐹𝑜𝑟𝑐𝑒</m:t>
                          </m:r>
                        </m:e>
                      </m:mr>
                      <m:mr>
                        <m:e>
                          <m:r>
                            <a:rPr lang="en-US" sz="1200" b="0" i="1" smtClean="0">
                              <a:latin typeface="Cambria Math" panose="02040503050406030204" pitchFamily="18" charset="0"/>
                            </a:rPr>
                            <m:t>𝑃𝑎𝑟𝑡𝑖𝑐𝑖𝑝𝑎𝑡𝑖𝑜𝑛</m:t>
                          </m:r>
                          <m:r>
                            <a:rPr lang="en-US" sz="1200" b="0" i="1" smtClean="0">
                              <a:latin typeface="Cambria Math" panose="02040503050406030204" pitchFamily="18" charset="0"/>
                            </a:rPr>
                            <m:t> </m:t>
                          </m:r>
                          <m:r>
                            <a:rPr lang="en-US" sz="1200" b="0" i="1" smtClean="0">
                              <a:latin typeface="Cambria Math" panose="02040503050406030204" pitchFamily="18" charset="0"/>
                            </a:rPr>
                            <m:t>𝑅𝑎𝑡𝑒</m:t>
                          </m:r>
                        </m:e>
                      </m:mr>
                    </m:m>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𝐶𝑖𝑣𝑖𝑙𝑖𝑎𝑛</m:t>
                        </m:r>
                        <m:r>
                          <a:rPr lang="en-US" sz="1200" b="0" i="1" smtClean="0">
                            <a:latin typeface="Cambria Math" panose="02040503050406030204" pitchFamily="18" charset="0"/>
                          </a:rPr>
                          <m:t> </m:t>
                        </m:r>
                        <m:r>
                          <a:rPr lang="en-US" sz="1200" b="0" i="1" smtClean="0">
                            <a:latin typeface="Cambria Math" panose="02040503050406030204" pitchFamily="18" charset="0"/>
                          </a:rPr>
                          <m:t>𝐿𝑎𝑏𝑜𝑟</m:t>
                        </m:r>
                        <m:r>
                          <a:rPr lang="en-US" sz="1200" b="0" i="1" smtClean="0">
                            <a:latin typeface="Cambria Math" panose="02040503050406030204" pitchFamily="18" charset="0"/>
                          </a:rPr>
                          <m:t> </m:t>
                        </m:r>
                        <m:r>
                          <a:rPr lang="en-US" sz="1200" b="0" i="1" smtClean="0">
                            <a:latin typeface="Cambria Math" panose="02040503050406030204" pitchFamily="18" charset="0"/>
                          </a:rPr>
                          <m:t>𝐹𝑜𝑟𝑐𝑒</m:t>
                        </m:r>
                      </m:num>
                      <m:den>
                        <m:r>
                          <a:rPr lang="en-US" sz="1200" b="0" i="1" smtClean="0">
                            <a:latin typeface="Cambria Math" panose="02040503050406030204" pitchFamily="18" charset="0"/>
                          </a:rPr>
                          <m:t>𝐶𝑖𝑣𝑖𝑙𝑖𝑎𝑛</m:t>
                        </m:r>
                        <m:r>
                          <a:rPr lang="en-US" sz="1200" b="0" i="1" smtClean="0">
                            <a:latin typeface="Cambria Math" panose="02040503050406030204" pitchFamily="18" charset="0"/>
                          </a:rPr>
                          <m:t> </m:t>
                        </m:r>
                        <m:r>
                          <a:rPr lang="en-US" sz="1200" b="0" i="1" smtClean="0">
                            <a:latin typeface="Cambria Math" panose="02040503050406030204" pitchFamily="18" charset="0"/>
                          </a:rPr>
                          <m:t>𝑃𝑜𝑝𝑢𝑙𝑎𝑡𝑖𝑜𝑛</m:t>
                        </m:r>
                        <m:r>
                          <a:rPr lang="en-US" sz="1200" b="0" i="1" smtClean="0">
                            <a:latin typeface="Cambria Math" panose="02040503050406030204" pitchFamily="18" charset="0"/>
                          </a:rPr>
                          <m:t> (16+)</m:t>
                        </m:r>
                      </m:den>
                    </m:f>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164.5</m:t>
                        </m:r>
                      </m:num>
                      <m:den>
                        <m:r>
                          <a:rPr lang="en-US" sz="1200" b="0" i="1" smtClean="0">
                            <a:latin typeface="Cambria Math" panose="02040503050406030204" pitchFamily="18" charset="0"/>
                          </a:rPr>
                          <m:t>259.6</m:t>
                        </m:r>
                      </m:den>
                    </m:f>
                    <m:r>
                      <a:rPr lang="en-US" sz="1200" b="0" i="1" smtClean="0">
                        <a:latin typeface="Cambria Math" panose="02040503050406030204" pitchFamily="18" charset="0"/>
                      </a:rPr>
                      <m:t>=63.4%</m:t>
                    </m:r>
                  </m:oMath>
                </m:oMathPara>
              </a14:m>
              <a:endParaRPr lang="en-US" sz="1200" dirty="0"/>
            </a:p>
          </dgm:t>
        </dgm:pt>
      </mc:Choice>
      <mc:Fallback xmlns="">
        <dgm:pt modelId="{6C2E802D-BA07-0E44-A135-4BF6969FF00A}">
          <dgm:prSet phldrT="[Text]" custT="1"/>
          <dgm:spPr/>
          <dgm:t>
            <a:bodyPr/>
            <a:lstStyle/>
            <a:p>
              <a:r>
                <a:rPr lang="en-US" sz="1200" i="0">
                  <a:latin typeface="Cambria Math" panose="02040503050406030204" pitchFamily="18" charset="0"/>
                </a:rPr>
                <a:t>■8(</a:t>
              </a:r>
              <a:r>
                <a:rPr lang="en-US" sz="1200" b="0" i="0">
                  <a:latin typeface="Cambria Math" panose="02040503050406030204" pitchFamily="18" charset="0"/>
                </a:rPr>
                <a:t>𝐿𝑎𝑏𝑜𝑟 𝐹𝑜𝑟𝑐𝑒@𝑃𝑎𝑟𝑡𝑖𝑐𝑖𝑝𝑎𝑡𝑖𝑜𝑛 𝑅𝑎𝑡𝑒)=(𝐶𝑖𝑣𝑖𝑙𝑖𝑎𝑛 𝐿𝑎𝑏𝑜𝑟 𝐹𝑜𝑟𝑐𝑒)/(𝐶𝑖𝑣𝑖𝑙𝑖𝑎𝑛 𝑃𝑜𝑝𝑢𝑙𝑎𝑡𝑖𝑜𝑛 (16+))=164.5/259.6=63.4%</a:t>
              </a:r>
              <a:endParaRPr lang="en-US" sz="1200" dirty="0"/>
            </a:p>
          </dgm:t>
        </dgm:pt>
      </mc:Fallback>
    </mc:AlternateContent>
    <dgm:pt modelId="{2024F958-433A-904F-A32D-DAC2E9AE5FF9}" type="parTrans" cxnId="{E97E327F-BD45-2A4F-A3B2-195C57E41C07}">
      <dgm:prSet/>
      <dgm:spPr/>
      <dgm:t>
        <a:bodyPr/>
        <a:lstStyle/>
        <a:p>
          <a:endParaRPr lang="en-US"/>
        </a:p>
      </dgm:t>
    </dgm:pt>
    <dgm:pt modelId="{6AA3151E-F4ED-9742-B6D2-EAA3C18AB666}" type="sibTrans" cxnId="{E97E327F-BD45-2A4F-A3B2-195C57E41C07}">
      <dgm:prSet/>
      <dgm:spPr/>
      <dgm:t>
        <a:bodyPr/>
        <a:lstStyle/>
        <a:p>
          <a:endParaRPr lang="en-US"/>
        </a:p>
      </dgm:t>
    </dgm:pt>
    <mc:AlternateContent xmlns:mc="http://schemas.openxmlformats.org/markup-compatibility/2006" xmlns:a14="http://schemas.microsoft.com/office/drawing/2010/main">
      <mc:Choice Requires="a14">
        <dgm:pt modelId="{A3120180-D6B8-724E-9636-C2493949DBDE}">
          <dgm:prSet phldrT="[Text]" custT="1"/>
          <dgm:spPr/>
          <dgm:t>
            <a:bodyPr/>
            <a:lstStyle/>
            <a:p>
              <a:pPr/>
              <a14:m>
                <m:oMathPara xmlns:m="http://schemas.openxmlformats.org/officeDocument/2006/math">
                  <m:oMathParaPr>
                    <m:jc m:val="centerGroup"/>
                  </m:oMathParaPr>
                  <m:oMath xmlns:m="http://schemas.openxmlformats.org/officeDocument/2006/math">
                    <m:m>
                      <m:mPr>
                        <m:mcs>
                          <m:mc>
                            <m:mcPr>
                              <m:count m:val="1"/>
                              <m:mcJc m:val="center"/>
                            </m:mcPr>
                          </m:mc>
                        </m:mcs>
                        <m:ctrlPr>
                          <a:rPr lang="en-US" sz="1200" i="1" smtClean="0">
                            <a:latin typeface="Cambria Math" panose="02040503050406030204" pitchFamily="18" charset="0"/>
                          </a:rPr>
                        </m:ctrlPr>
                      </m:mPr>
                      <m:mr>
                        <m:e>
                          <m:r>
                            <a:rPr lang="en-US" sz="1200" b="0" i="1" smtClean="0">
                              <a:latin typeface="Cambria Math" panose="02040503050406030204" pitchFamily="18" charset="0"/>
                            </a:rPr>
                            <m:t>𝐸𝑚𝑝𝑙𝑜𝑦𝑚𝑒𝑛𝑡</m:t>
                          </m:r>
                          <m:r>
                            <a:rPr lang="en-US" sz="1200" b="0" i="1" smtClean="0">
                              <a:latin typeface="Cambria Math" panose="02040503050406030204" pitchFamily="18" charset="0"/>
                            </a:rPr>
                            <m:t> </m:t>
                          </m:r>
                          <m:r>
                            <a:rPr lang="en-US" sz="1200" b="0" i="1" smtClean="0">
                              <a:latin typeface="Cambria Math" panose="02040503050406030204" pitchFamily="18" charset="0"/>
                            </a:rPr>
                            <m:t>𝑡𝑜</m:t>
                          </m:r>
                          <m:r>
                            <a:rPr lang="en-US" sz="1200" b="0" i="1" smtClean="0">
                              <a:latin typeface="Cambria Math" panose="02040503050406030204" pitchFamily="18" charset="0"/>
                            </a:rPr>
                            <m:t> </m:t>
                          </m:r>
                        </m:e>
                      </m:mr>
                      <m:mr>
                        <m:e>
                          <m:r>
                            <a:rPr lang="en-US" sz="1200" b="0" i="1" smtClean="0">
                              <a:latin typeface="Cambria Math" panose="02040503050406030204" pitchFamily="18" charset="0"/>
                            </a:rPr>
                            <m:t>𝑃𝑜𝑝𝑢𝑙𝑎𝑡𝑖𝑜𝑛</m:t>
                          </m:r>
                          <m:r>
                            <a:rPr lang="en-US" sz="1200" b="0" i="1" smtClean="0">
                              <a:latin typeface="Cambria Math" panose="02040503050406030204" pitchFamily="18" charset="0"/>
                            </a:rPr>
                            <m:t> </m:t>
                          </m:r>
                          <m:r>
                            <a:rPr lang="en-US" sz="1200" b="0" i="1" smtClean="0">
                              <a:latin typeface="Cambria Math" panose="02040503050406030204" pitchFamily="18" charset="0"/>
                            </a:rPr>
                            <m:t>𝑅𝑎𝑡𝑖𝑜</m:t>
                          </m:r>
                        </m:e>
                      </m:mr>
                    </m:m>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𝑁𝑢𝑚𝑏𝑒𝑟</m:t>
                        </m:r>
                        <m:r>
                          <a:rPr lang="en-US" sz="1200" b="0" i="1" smtClean="0">
                            <a:latin typeface="Cambria Math" panose="02040503050406030204" pitchFamily="18" charset="0"/>
                          </a:rPr>
                          <m:t> </m:t>
                        </m:r>
                        <m:r>
                          <a:rPr lang="en-US" sz="1200" b="0" i="1" smtClean="0">
                            <a:latin typeface="Cambria Math" panose="02040503050406030204" pitchFamily="18" charset="0"/>
                          </a:rPr>
                          <m:t>𝐸𝑚𝑝𝑙𝑜𝑦𝑒𝑑</m:t>
                        </m:r>
                      </m:num>
                      <m:den>
                        <m:r>
                          <a:rPr lang="en-US" sz="1200" b="0" i="1" smtClean="0">
                            <a:latin typeface="Cambria Math" panose="02040503050406030204" pitchFamily="18" charset="0"/>
                          </a:rPr>
                          <m:t>𝐶𝑖𝑣𝑖𝑙𝑖𝑎𝑛</m:t>
                        </m:r>
                        <m:r>
                          <a:rPr lang="en-US" sz="1200" b="0" i="1" smtClean="0">
                            <a:latin typeface="Cambria Math" panose="02040503050406030204" pitchFamily="18" charset="0"/>
                          </a:rPr>
                          <m:t> </m:t>
                        </m:r>
                        <m:r>
                          <a:rPr lang="en-US" sz="1200" b="0" i="1" smtClean="0">
                            <a:latin typeface="Cambria Math" panose="02040503050406030204" pitchFamily="18" charset="0"/>
                          </a:rPr>
                          <m:t>𝑃𝑜𝑝𝑢𝑙𝑎𝑡𝑖𝑜𝑛</m:t>
                        </m:r>
                        <m:r>
                          <a:rPr lang="en-US" sz="1200" b="0" i="1" smtClean="0">
                            <a:latin typeface="Cambria Math" panose="02040503050406030204" pitchFamily="18" charset="0"/>
                          </a:rPr>
                          <m:t> (16+)</m:t>
                        </m:r>
                      </m:den>
                    </m:f>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158.8</m:t>
                        </m:r>
                      </m:num>
                      <m:den>
                        <m:r>
                          <a:rPr lang="en-US" sz="1200" b="0" i="1" smtClean="0">
                            <a:latin typeface="Cambria Math" panose="02040503050406030204" pitchFamily="18" charset="0"/>
                          </a:rPr>
                          <m:t>259.6</m:t>
                        </m:r>
                      </m:den>
                    </m:f>
                    <m:r>
                      <a:rPr lang="en-US" sz="1200" b="0" i="1" smtClean="0">
                        <a:latin typeface="Cambria Math" panose="02040503050406030204" pitchFamily="18" charset="0"/>
                      </a:rPr>
                      <m:t>=61.2%</m:t>
                    </m:r>
                  </m:oMath>
                </m:oMathPara>
              </a14:m>
              <a:endParaRPr lang="en-US" sz="1200" dirty="0"/>
            </a:p>
          </dgm:t>
        </dgm:pt>
      </mc:Choice>
      <mc:Fallback xmlns="">
        <dgm:pt modelId="{A3120180-D6B8-724E-9636-C2493949DBDE}">
          <dgm:prSet phldrT="[Text]" custT="1"/>
          <dgm:spPr/>
          <dgm:t>
            <a:bodyPr/>
            <a:lstStyle/>
            <a:p>
              <a:r>
                <a:rPr lang="en-US" sz="1200" i="0">
                  <a:latin typeface="Cambria Math" panose="02040503050406030204" pitchFamily="18" charset="0"/>
                </a:rPr>
                <a:t>■8(</a:t>
              </a:r>
              <a:r>
                <a:rPr lang="en-US" sz="1200" b="0" i="0">
                  <a:latin typeface="Cambria Math" panose="02040503050406030204" pitchFamily="18" charset="0"/>
                </a:rPr>
                <a:t>𝐸𝑚𝑝𝑙𝑜𝑦𝑚𝑒𝑛𝑡 𝑡𝑜 @𝑃𝑜𝑝𝑢𝑙𝑎𝑡𝑖𝑜𝑛 𝑅𝑎𝑡𝑖𝑜)=(𝑁𝑢𝑚𝑏𝑒𝑟 𝐸𝑚𝑝𝑙𝑜𝑦𝑒𝑑)/(𝐶𝑖𝑣𝑖𝑙𝑖𝑎𝑛 𝑃𝑜𝑝𝑢𝑙𝑎𝑡𝑖𝑜𝑛 (16+))=158.8/259.6=61.2%</a:t>
              </a:r>
              <a:endParaRPr lang="en-US" sz="1200" dirty="0"/>
            </a:p>
          </dgm:t>
        </dgm:pt>
      </mc:Fallback>
    </mc:AlternateContent>
    <dgm:pt modelId="{FBA2221D-0ABA-A54C-9ABB-A3F506D28249}" type="parTrans" cxnId="{CA94AB0C-D532-4047-A969-EB1371B43464}">
      <dgm:prSet/>
      <dgm:spPr/>
      <dgm:t>
        <a:bodyPr/>
        <a:lstStyle/>
        <a:p>
          <a:endParaRPr lang="en-US"/>
        </a:p>
      </dgm:t>
    </dgm:pt>
    <dgm:pt modelId="{0B0329A2-042B-C149-B320-3AA1B899C36F}" type="sibTrans" cxnId="{CA94AB0C-D532-4047-A969-EB1371B43464}">
      <dgm:prSet/>
      <dgm:spPr/>
      <dgm:t>
        <a:bodyPr/>
        <a:lstStyle/>
        <a:p>
          <a:endParaRPr lang="en-US"/>
        </a:p>
      </dgm:t>
    </dgm:pt>
    <mc:AlternateContent xmlns:mc="http://schemas.openxmlformats.org/markup-compatibility/2006" xmlns:a14="http://schemas.microsoft.com/office/drawing/2010/main">
      <mc:Choice Requires="a14">
        <dgm:pt modelId="{EB9E85BE-FD7C-6C48-B668-85BEF1771ACA}">
          <dgm:prSet custT="1"/>
          <dgm:spPr/>
          <dgm:t>
            <a:bodyPr/>
            <a:lstStyle/>
            <a:p>
              <a:pPr/>
              <a14:m>
                <m:oMathPara xmlns:m="http://schemas.openxmlformats.org/officeDocument/2006/math">
                  <m:oMathParaPr>
                    <m:jc m:val="centerGroup"/>
                  </m:oMathParaPr>
                  <m:oMath xmlns:m="http://schemas.openxmlformats.org/officeDocument/2006/math">
                    <m:m>
                      <m:mPr>
                        <m:mcs>
                          <m:mc>
                            <m:mcPr>
                              <m:count m:val="1"/>
                              <m:mcJc m:val="center"/>
                            </m:mcPr>
                          </m:mc>
                        </m:mcs>
                        <m:ctrlPr>
                          <a:rPr lang="en-US" sz="1200" i="1" smtClean="0">
                            <a:latin typeface="Cambria Math" panose="02040503050406030204" pitchFamily="18" charset="0"/>
                          </a:rPr>
                        </m:ctrlPr>
                      </m:mPr>
                      <m:mr>
                        <m:e>
                          <m:r>
                            <a:rPr lang="en-US" sz="1200" b="0" i="1" smtClean="0">
                              <a:latin typeface="Cambria Math" panose="02040503050406030204" pitchFamily="18" charset="0"/>
                            </a:rPr>
                            <m:t>𝑅𝑎𝑡𝑒</m:t>
                          </m:r>
                          <m:r>
                            <a:rPr lang="en-US" sz="1200" b="0" i="1" smtClean="0">
                              <a:latin typeface="Cambria Math" panose="02040503050406030204" pitchFamily="18" charset="0"/>
                            </a:rPr>
                            <m:t> </m:t>
                          </m:r>
                          <m:r>
                            <a:rPr lang="en-US" sz="1200" b="0" i="1" smtClean="0">
                              <a:latin typeface="Cambria Math" panose="02040503050406030204" pitchFamily="18" charset="0"/>
                            </a:rPr>
                            <m:t>𝑜𝑓</m:t>
                          </m:r>
                          <m:r>
                            <a:rPr lang="en-US" sz="1200" b="0" i="1" smtClean="0">
                              <a:latin typeface="Cambria Math" panose="02040503050406030204" pitchFamily="18" charset="0"/>
                            </a:rPr>
                            <m:t> </m:t>
                          </m:r>
                        </m:e>
                      </m:mr>
                      <m:mr>
                        <m:e>
                          <m:r>
                            <a:rPr lang="en-US" sz="1200" b="0" i="1" smtClean="0">
                              <a:latin typeface="Cambria Math" panose="02040503050406030204" pitchFamily="18" charset="0"/>
                            </a:rPr>
                            <m:t>𝑈𝑛𝑒𝑚𝑝𝑙𝑜𝑦𝑚𝑒𝑛𝑡</m:t>
                          </m:r>
                        </m:e>
                      </m:mr>
                    </m:m>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𝑁𝑢𝑚𝑏𝑒𝑟</m:t>
                        </m:r>
                        <m:r>
                          <a:rPr lang="en-US" sz="1200" b="0" i="1" smtClean="0">
                            <a:latin typeface="Cambria Math" panose="02040503050406030204" pitchFamily="18" charset="0"/>
                          </a:rPr>
                          <m:t> </m:t>
                        </m:r>
                        <m:r>
                          <a:rPr lang="en-US" sz="1200" b="0" i="1" smtClean="0">
                            <a:latin typeface="Cambria Math" panose="02040503050406030204" pitchFamily="18" charset="0"/>
                          </a:rPr>
                          <m:t>𝑈𝑛𝑒𝑚𝑝𝑙𝑜𝑦𝑒𝑑</m:t>
                        </m:r>
                      </m:num>
                      <m:den>
                        <m:r>
                          <a:rPr lang="en-US" sz="1200" b="0" i="1" smtClean="0">
                            <a:latin typeface="Cambria Math" panose="02040503050406030204" pitchFamily="18" charset="0"/>
                          </a:rPr>
                          <m:t>𝐶𝑖𝑣𝑖𝑙𝑖𝑎𝑛</m:t>
                        </m:r>
                        <m:r>
                          <a:rPr lang="en-US" sz="1200" b="0" i="1" smtClean="0">
                            <a:latin typeface="Cambria Math" panose="02040503050406030204" pitchFamily="18" charset="0"/>
                          </a:rPr>
                          <m:t> </m:t>
                        </m:r>
                        <m:r>
                          <a:rPr lang="en-US" sz="1200" b="0" i="1" smtClean="0">
                            <a:latin typeface="Cambria Math" panose="02040503050406030204" pitchFamily="18" charset="0"/>
                          </a:rPr>
                          <m:t>𝐿𝑎𝑏𝑜𝑟</m:t>
                        </m:r>
                        <m:r>
                          <a:rPr lang="en-US" sz="1200" b="0" i="1" smtClean="0">
                            <a:latin typeface="Cambria Math" panose="02040503050406030204" pitchFamily="18" charset="0"/>
                          </a:rPr>
                          <m:t> </m:t>
                        </m:r>
                        <m:r>
                          <a:rPr lang="en-US" sz="1200" b="0" i="1" smtClean="0">
                            <a:latin typeface="Cambria Math" panose="02040503050406030204" pitchFamily="18" charset="0"/>
                          </a:rPr>
                          <m:t>𝐹𝑜𝑟𝑐𝑒</m:t>
                        </m:r>
                      </m:den>
                    </m:f>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5.8</m:t>
                        </m:r>
                      </m:num>
                      <m:den>
                        <m:r>
                          <a:rPr lang="en-US" sz="1200" b="0" i="1" smtClean="0">
                            <a:latin typeface="Cambria Math" panose="02040503050406030204" pitchFamily="18" charset="0"/>
                          </a:rPr>
                          <m:t>164.5</m:t>
                        </m:r>
                      </m:den>
                    </m:f>
                    <m:r>
                      <a:rPr lang="en-US" sz="1200" b="0" i="1" smtClean="0">
                        <a:latin typeface="Cambria Math" panose="02040503050406030204" pitchFamily="18" charset="0"/>
                      </a:rPr>
                      <m:t>=3.5%</m:t>
                    </m:r>
                  </m:oMath>
                </m:oMathPara>
              </a14:m>
              <a:endParaRPr lang="en-US" sz="1200" dirty="0"/>
            </a:p>
          </dgm:t>
        </dgm:pt>
      </mc:Choice>
      <mc:Fallback xmlns="">
        <dgm:pt modelId="{EB9E85BE-FD7C-6C48-B668-85BEF1771ACA}">
          <dgm:prSet custT="1"/>
          <dgm:spPr/>
          <dgm:t>
            <a:bodyPr/>
            <a:lstStyle/>
            <a:p>
              <a:r>
                <a:rPr lang="en-US" sz="1200" i="0">
                  <a:latin typeface="Cambria Math" panose="02040503050406030204" pitchFamily="18" charset="0"/>
                </a:rPr>
                <a:t>■8(</a:t>
              </a:r>
              <a:r>
                <a:rPr lang="en-US" sz="1200" b="0" i="0">
                  <a:latin typeface="Cambria Math" panose="02040503050406030204" pitchFamily="18" charset="0"/>
                </a:rPr>
                <a:t>𝑅𝑎𝑡𝑒 𝑜𝑓 @𝑈𝑛𝑒𝑚𝑝𝑙𝑜𝑦𝑚𝑒𝑛𝑡)=(𝑁𝑢𝑚𝑏𝑒𝑟 𝑈𝑛𝑒𝑚𝑝𝑙𝑜𝑦𝑒𝑑)/(𝐶𝑖𝑣𝑖𝑙𝑖𝑎𝑛 𝐿𝑎𝑏𝑜𝑟 𝐹𝑜𝑟𝑐𝑒)=5.8/164.5=3.5%</a:t>
              </a:r>
              <a:endParaRPr lang="en-US" sz="1200" dirty="0"/>
            </a:p>
          </dgm:t>
        </dgm:pt>
      </mc:Fallback>
    </mc:AlternateContent>
    <dgm:pt modelId="{947A78A5-D511-8543-A425-B72126132F58}" type="parTrans" cxnId="{AC0BCC14-4E55-6940-941C-2F900B7A3F66}">
      <dgm:prSet/>
      <dgm:spPr/>
      <dgm:t>
        <a:bodyPr/>
        <a:lstStyle/>
        <a:p>
          <a:endParaRPr lang="en-US"/>
        </a:p>
      </dgm:t>
    </dgm:pt>
    <dgm:pt modelId="{09B5DB3A-3EB3-9540-8CCC-73017CD90740}" type="sibTrans" cxnId="{AC0BCC14-4E55-6940-941C-2F900B7A3F66}">
      <dgm:prSet/>
      <dgm:spPr/>
      <dgm:t>
        <a:bodyPr/>
        <a:lstStyle/>
        <a:p>
          <a:endParaRPr lang="en-US"/>
        </a:p>
      </dgm:t>
    </dgm:pt>
    <dgm:pt modelId="{C7CDF440-7FE2-E941-87D7-74381B2B9118}" type="pres">
      <dgm:prSet presAssocID="{07F949FC-A173-D247-9CA1-0DBF97FB5DF0}" presName="linear" presStyleCnt="0">
        <dgm:presLayoutVars>
          <dgm:animLvl val="lvl"/>
          <dgm:resizeHandles val="exact"/>
        </dgm:presLayoutVars>
      </dgm:prSet>
      <dgm:spPr/>
    </dgm:pt>
    <dgm:pt modelId="{1CBDAACA-7405-A04A-ABD3-3DE56B2501F8}" type="pres">
      <dgm:prSet presAssocID="{6C2E802D-BA07-0E44-A135-4BF6969FF00A}" presName="parentText" presStyleLbl="node1" presStyleIdx="0" presStyleCnt="3">
        <dgm:presLayoutVars>
          <dgm:chMax val="0"/>
          <dgm:bulletEnabled val="1"/>
        </dgm:presLayoutVars>
      </dgm:prSet>
      <dgm:spPr/>
    </dgm:pt>
    <dgm:pt modelId="{C98AC5C5-1A6B-7D48-9330-DEADD53CAFF8}" type="pres">
      <dgm:prSet presAssocID="{6AA3151E-F4ED-9742-B6D2-EAA3C18AB666}" presName="spacer" presStyleCnt="0"/>
      <dgm:spPr/>
    </dgm:pt>
    <dgm:pt modelId="{9CA4B82F-E91B-354B-91DD-DDE82B9793E9}" type="pres">
      <dgm:prSet presAssocID="{A3120180-D6B8-724E-9636-C2493949DBDE}" presName="parentText" presStyleLbl="node1" presStyleIdx="1" presStyleCnt="3">
        <dgm:presLayoutVars>
          <dgm:chMax val="0"/>
          <dgm:bulletEnabled val="1"/>
        </dgm:presLayoutVars>
      </dgm:prSet>
      <dgm:spPr/>
    </dgm:pt>
    <dgm:pt modelId="{1511FB56-6942-BF4E-84A3-DC3D97E29429}" type="pres">
      <dgm:prSet presAssocID="{0B0329A2-042B-C149-B320-3AA1B899C36F}" presName="spacer" presStyleCnt="0"/>
      <dgm:spPr/>
    </dgm:pt>
    <dgm:pt modelId="{5E5C3359-736A-104D-A9A9-4F39AE83CB50}" type="pres">
      <dgm:prSet presAssocID="{EB9E85BE-FD7C-6C48-B668-85BEF1771ACA}" presName="parentText" presStyleLbl="node1" presStyleIdx="2" presStyleCnt="3">
        <dgm:presLayoutVars>
          <dgm:chMax val="0"/>
          <dgm:bulletEnabled val="1"/>
        </dgm:presLayoutVars>
      </dgm:prSet>
      <dgm:spPr/>
    </dgm:pt>
  </dgm:ptLst>
  <dgm:cxnLst>
    <dgm:cxn modelId="{CA94AB0C-D532-4047-A969-EB1371B43464}" srcId="{07F949FC-A173-D247-9CA1-0DBF97FB5DF0}" destId="{A3120180-D6B8-724E-9636-C2493949DBDE}" srcOrd="1" destOrd="0" parTransId="{FBA2221D-0ABA-A54C-9ABB-A3F506D28249}" sibTransId="{0B0329A2-042B-C149-B320-3AA1B899C36F}"/>
    <dgm:cxn modelId="{AC0BCC14-4E55-6940-941C-2F900B7A3F66}" srcId="{07F949FC-A173-D247-9CA1-0DBF97FB5DF0}" destId="{EB9E85BE-FD7C-6C48-B668-85BEF1771ACA}" srcOrd="2" destOrd="0" parTransId="{947A78A5-D511-8543-A425-B72126132F58}" sibTransId="{09B5DB3A-3EB3-9540-8CCC-73017CD90740}"/>
    <dgm:cxn modelId="{41BFC254-2DFD-FC42-865C-32C62B374678}" type="presOf" srcId="{6C2E802D-BA07-0E44-A135-4BF6969FF00A}" destId="{1CBDAACA-7405-A04A-ABD3-3DE56B2501F8}" srcOrd="0" destOrd="0" presId="urn:microsoft.com/office/officeart/2005/8/layout/vList2"/>
    <dgm:cxn modelId="{C5BCCA5A-4319-3C4F-B0BA-D21FD1DFB04D}" type="presOf" srcId="{07F949FC-A173-D247-9CA1-0DBF97FB5DF0}" destId="{C7CDF440-7FE2-E941-87D7-74381B2B9118}" srcOrd="0" destOrd="0" presId="urn:microsoft.com/office/officeart/2005/8/layout/vList2"/>
    <dgm:cxn modelId="{E97E327F-BD45-2A4F-A3B2-195C57E41C07}" srcId="{07F949FC-A173-D247-9CA1-0DBF97FB5DF0}" destId="{6C2E802D-BA07-0E44-A135-4BF6969FF00A}" srcOrd="0" destOrd="0" parTransId="{2024F958-433A-904F-A32D-DAC2E9AE5FF9}" sibTransId="{6AA3151E-F4ED-9742-B6D2-EAA3C18AB666}"/>
    <dgm:cxn modelId="{FDAE30B0-A877-0241-AA63-114FB3F42E84}" type="presOf" srcId="{A3120180-D6B8-724E-9636-C2493949DBDE}" destId="{9CA4B82F-E91B-354B-91DD-DDE82B9793E9}" srcOrd="0" destOrd="0" presId="urn:microsoft.com/office/officeart/2005/8/layout/vList2"/>
    <dgm:cxn modelId="{C30C70EF-AD05-C149-8DA7-FAA5D62554D3}" type="presOf" srcId="{EB9E85BE-FD7C-6C48-B668-85BEF1771ACA}" destId="{5E5C3359-736A-104D-A9A9-4F39AE83CB50}" srcOrd="0" destOrd="0" presId="urn:microsoft.com/office/officeart/2005/8/layout/vList2"/>
    <dgm:cxn modelId="{136A8AA4-2A9B-7945-BEF6-2B47E5EE0306}" type="presParOf" srcId="{C7CDF440-7FE2-E941-87D7-74381B2B9118}" destId="{1CBDAACA-7405-A04A-ABD3-3DE56B2501F8}" srcOrd="0" destOrd="0" presId="urn:microsoft.com/office/officeart/2005/8/layout/vList2"/>
    <dgm:cxn modelId="{8F625A31-B9A4-C440-9C3D-F73B0F81A99C}" type="presParOf" srcId="{C7CDF440-7FE2-E941-87D7-74381B2B9118}" destId="{C98AC5C5-1A6B-7D48-9330-DEADD53CAFF8}" srcOrd="1" destOrd="0" presId="urn:microsoft.com/office/officeart/2005/8/layout/vList2"/>
    <dgm:cxn modelId="{2190AB90-8832-4A46-B987-1BE6E16C0DDA}" type="presParOf" srcId="{C7CDF440-7FE2-E941-87D7-74381B2B9118}" destId="{9CA4B82F-E91B-354B-91DD-DDE82B9793E9}" srcOrd="2" destOrd="0" presId="urn:microsoft.com/office/officeart/2005/8/layout/vList2"/>
    <dgm:cxn modelId="{6272087C-49C6-5247-B192-45F66496C57A}" type="presParOf" srcId="{C7CDF440-7FE2-E941-87D7-74381B2B9118}" destId="{1511FB56-6942-BF4E-84A3-DC3D97E29429}" srcOrd="3" destOrd="0" presId="urn:microsoft.com/office/officeart/2005/8/layout/vList2"/>
    <dgm:cxn modelId="{5C73B737-2C9A-1046-A468-4EEFBF78A0D7}" type="presParOf" srcId="{C7CDF440-7FE2-E941-87D7-74381B2B9118}" destId="{5E5C3359-736A-104D-A9A9-4F39AE83CB5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7F949FC-A173-D247-9CA1-0DBF97FB5DF0}"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6C2E802D-BA07-0E44-A135-4BF6969FF00A}">
      <dgm:prSet phldrT="[Text]" custT="1"/>
      <dgm:spPr>
        <a:blipFill>
          <a:blip xmlns:r="http://schemas.openxmlformats.org/officeDocument/2006/relationships" r:embed="rId1"/>
          <a:stretch>
            <a:fillRect t="-4545"/>
          </a:stretch>
        </a:blipFill>
      </dgm:spPr>
      <dgm:t>
        <a:bodyPr/>
        <a:lstStyle/>
        <a:p>
          <a:r>
            <a:rPr lang="en-US">
              <a:noFill/>
            </a:rPr>
            <a:t> </a:t>
          </a:r>
        </a:p>
      </dgm:t>
    </dgm:pt>
    <dgm:pt modelId="{2024F958-433A-904F-A32D-DAC2E9AE5FF9}" type="parTrans" cxnId="{E97E327F-BD45-2A4F-A3B2-195C57E41C07}">
      <dgm:prSet/>
      <dgm:spPr/>
      <dgm:t>
        <a:bodyPr/>
        <a:lstStyle/>
        <a:p>
          <a:endParaRPr lang="en-US"/>
        </a:p>
      </dgm:t>
    </dgm:pt>
    <dgm:pt modelId="{6AA3151E-F4ED-9742-B6D2-EAA3C18AB666}" type="sibTrans" cxnId="{E97E327F-BD45-2A4F-A3B2-195C57E41C07}">
      <dgm:prSet/>
      <dgm:spPr/>
      <dgm:t>
        <a:bodyPr/>
        <a:lstStyle/>
        <a:p>
          <a:endParaRPr lang="en-US"/>
        </a:p>
      </dgm:t>
    </dgm:pt>
    <dgm:pt modelId="{A3120180-D6B8-724E-9636-C2493949DBDE}">
      <dgm:prSet phldrT="[Text]" custT="1"/>
      <dgm:spPr>
        <a:blipFill>
          <a:blip xmlns:r="http://schemas.openxmlformats.org/officeDocument/2006/relationships" r:embed="rId2"/>
          <a:stretch>
            <a:fillRect t="-2222"/>
          </a:stretch>
        </a:blipFill>
      </dgm:spPr>
      <dgm:t>
        <a:bodyPr/>
        <a:lstStyle/>
        <a:p>
          <a:r>
            <a:rPr lang="en-US">
              <a:noFill/>
            </a:rPr>
            <a:t> </a:t>
          </a:r>
        </a:p>
      </dgm:t>
    </dgm:pt>
    <dgm:pt modelId="{FBA2221D-0ABA-A54C-9ABB-A3F506D28249}" type="parTrans" cxnId="{CA94AB0C-D532-4047-A969-EB1371B43464}">
      <dgm:prSet/>
      <dgm:spPr/>
      <dgm:t>
        <a:bodyPr/>
        <a:lstStyle/>
        <a:p>
          <a:endParaRPr lang="en-US"/>
        </a:p>
      </dgm:t>
    </dgm:pt>
    <dgm:pt modelId="{0B0329A2-042B-C149-B320-3AA1B899C36F}" type="sibTrans" cxnId="{CA94AB0C-D532-4047-A969-EB1371B43464}">
      <dgm:prSet/>
      <dgm:spPr/>
      <dgm:t>
        <a:bodyPr/>
        <a:lstStyle/>
        <a:p>
          <a:endParaRPr lang="en-US"/>
        </a:p>
      </dgm:t>
    </dgm:pt>
    <dgm:pt modelId="{EB9E85BE-FD7C-6C48-B668-85BEF1771ACA}">
      <dgm:prSet custT="1"/>
      <dgm:spPr>
        <a:blipFill>
          <a:blip xmlns:r="http://schemas.openxmlformats.org/officeDocument/2006/relationships" r:embed="rId3"/>
          <a:stretch>
            <a:fillRect t="-2273"/>
          </a:stretch>
        </a:blipFill>
      </dgm:spPr>
      <dgm:t>
        <a:bodyPr/>
        <a:lstStyle/>
        <a:p>
          <a:r>
            <a:rPr lang="en-US">
              <a:noFill/>
            </a:rPr>
            <a:t> </a:t>
          </a:r>
        </a:p>
      </dgm:t>
    </dgm:pt>
    <dgm:pt modelId="{947A78A5-D511-8543-A425-B72126132F58}" type="parTrans" cxnId="{AC0BCC14-4E55-6940-941C-2F900B7A3F66}">
      <dgm:prSet/>
      <dgm:spPr/>
      <dgm:t>
        <a:bodyPr/>
        <a:lstStyle/>
        <a:p>
          <a:endParaRPr lang="en-US"/>
        </a:p>
      </dgm:t>
    </dgm:pt>
    <dgm:pt modelId="{09B5DB3A-3EB3-9540-8CCC-73017CD90740}" type="sibTrans" cxnId="{AC0BCC14-4E55-6940-941C-2F900B7A3F66}">
      <dgm:prSet/>
      <dgm:spPr/>
      <dgm:t>
        <a:bodyPr/>
        <a:lstStyle/>
        <a:p>
          <a:endParaRPr lang="en-US"/>
        </a:p>
      </dgm:t>
    </dgm:pt>
    <dgm:pt modelId="{C7CDF440-7FE2-E941-87D7-74381B2B9118}" type="pres">
      <dgm:prSet presAssocID="{07F949FC-A173-D247-9CA1-0DBF97FB5DF0}" presName="linear" presStyleCnt="0">
        <dgm:presLayoutVars>
          <dgm:animLvl val="lvl"/>
          <dgm:resizeHandles val="exact"/>
        </dgm:presLayoutVars>
      </dgm:prSet>
      <dgm:spPr/>
    </dgm:pt>
    <dgm:pt modelId="{1CBDAACA-7405-A04A-ABD3-3DE56B2501F8}" type="pres">
      <dgm:prSet presAssocID="{6C2E802D-BA07-0E44-A135-4BF6969FF00A}" presName="parentText" presStyleLbl="node1" presStyleIdx="0" presStyleCnt="3">
        <dgm:presLayoutVars>
          <dgm:chMax val="0"/>
          <dgm:bulletEnabled val="1"/>
        </dgm:presLayoutVars>
      </dgm:prSet>
      <dgm:spPr/>
    </dgm:pt>
    <dgm:pt modelId="{C98AC5C5-1A6B-7D48-9330-DEADD53CAFF8}" type="pres">
      <dgm:prSet presAssocID="{6AA3151E-F4ED-9742-B6D2-EAA3C18AB666}" presName="spacer" presStyleCnt="0"/>
      <dgm:spPr/>
    </dgm:pt>
    <dgm:pt modelId="{9CA4B82F-E91B-354B-91DD-DDE82B9793E9}" type="pres">
      <dgm:prSet presAssocID="{A3120180-D6B8-724E-9636-C2493949DBDE}" presName="parentText" presStyleLbl="node1" presStyleIdx="1" presStyleCnt="3">
        <dgm:presLayoutVars>
          <dgm:chMax val="0"/>
          <dgm:bulletEnabled val="1"/>
        </dgm:presLayoutVars>
      </dgm:prSet>
      <dgm:spPr/>
    </dgm:pt>
    <dgm:pt modelId="{1511FB56-6942-BF4E-84A3-DC3D97E29429}" type="pres">
      <dgm:prSet presAssocID="{0B0329A2-042B-C149-B320-3AA1B899C36F}" presName="spacer" presStyleCnt="0"/>
      <dgm:spPr/>
    </dgm:pt>
    <dgm:pt modelId="{5E5C3359-736A-104D-A9A9-4F39AE83CB50}" type="pres">
      <dgm:prSet presAssocID="{EB9E85BE-FD7C-6C48-B668-85BEF1771ACA}" presName="parentText" presStyleLbl="node1" presStyleIdx="2" presStyleCnt="3">
        <dgm:presLayoutVars>
          <dgm:chMax val="0"/>
          <dgm:bulletEnabled val="1"/>
        </dgm:presLayoutVars>
      </dgm:prSet>
      <dgm:spPr/>
    </dgm:pt>
  </dgm:ptLst>
  <dgm:cxnLst>
    <dgm:cxn modelId="{CA94AB0C-D532-4047-A969-EB1371B43464}" srcId="{07F949FC-A173-D247-9CA1-0DBF97FB5DF0}" destId="{A3120180-D6B8-724E-9636-C2493949DBDE}" srcOrd="1" destOrd="0" parTransId="{FBA2221D-0ABA-A54C-9ABB-A3F506D28249}" sibTransId="{0B0329A2-042B-C149-B320-3AA1B899C36F}"/>
    <dgm:cxn modelId="{AC0BCC14-4E55-6940-941C-2F900B7A3F66}" srcId="{07F949FC-A173-D247-9CA1-0DBF97FB5DF0}" destId="{EB9E85BE-FD7C-6C48-B668-85BEF1771ACA}" srcOrd="2" destOrd="0" parTransId="{947A78A5-D511-8543-A425-B72126132F58}" sibTransId="{09B5DB3A-3EB3-9540-8CCC-73017CD90740}"/>
    <dgm:cxn modelId="{41BFC254-2DFD-FC42-865C-32C62B374678}" type="presOf" srcId="{6C2E802D-BA07-0E44-A135-4BF6969FF00A}" destId="{1CBDAACA-7405-A04A-ABD3-3DE56B2501F8}" srcOrd="0" destOrd="0" presId="urn:microsoft.com/office/officeart/2005/8/layout/vList2"/>
    <dgm:cxn modelId="{C5BCCA5A-4319-3C4F-B0BA-D21FD1DFB04D}" type="presOf" srcId="{07F949FC-A173-D247-9CA1-0DBF97FB5DF0}" destId="{C7CDF440-7FE2-E941-87D7-74381B2B9118}" srcOrd="0" destOrd="0" presId="urn:microsoft.com/office/officeart/2005/8/layout/vList2"/>
    <dgm:cxn modelId="{E97E327F-BD45-2A4F-A3B2-195C57E41C07}" srcId="{07F949FC-A173-D247-9CA1-0DBF97FB5DF0}" destId="{6C2E802D-BA07-0E44-A135-4BF6969FF00A}" srcOrd="0" destOrd="0" parTransId="{2024F958-433A-904F-A32D-DAC2E9AE5FF9}" sibTransId="{6AA3151E-F4ED-9742-B6D2-EAA3C18AB666}"/>
    <dgm:cxn modelId="{FDAE30B0-A877-0241-AA63-114FB3F42E84}" type="presOf" srcId="{A3120180-D6B8-724E-9636-C2493949DBDE}" destId="{9CA4B82F-E91B-354B-91DD-DDE82B9793E9}" srcOrd="0" destOrd="0" presId="urn:microsoft.com/office/officeart/2005/8/layout/vList2"/>
    <dgm:cxn modelId="{C30C70EF-AD05-C149-8DA7-FAA5D62554D3}" type="presOf" srcId="{EB9E85BE-FD7C-6C48-B668-85BEF1771ACA}" destId="{5E5C3359-736A-104D-A9A9-4F39AE83CB50}" srcOrd="0" destOrd="0" presId="urn:microsoft.com/office/officeart/2005/8/layout/vList2"/>
    <dgm:cxn modelId="{136A8AA4-2A9B-7945-BEF6-2B47E5EE0306}" type="presParOf" srcId="{C7CDF440-7FE2-E941-87D7-74381B2B9118}" destId="{1CBDAACA-7405-A04A-ABD3-3DE56B2501F8}" srcOrd="0" destOrd="0" presId="urn:microsoft.com/office/officeart/2005/8/layout/vList2"/>
    <dgm:cxn modelId="{8F625A31-B9A4-C440-9C3D-F73B0F81A99C}" type="presParOf" srcId="{C7CDF440-7FE2-E941-87D7-74381B2B9118}" destId="{C98AC5C5-1A6B-7D48-9330-DEADD53CAFF8}" srcOrd="1" destOrd="0" presId="urn:microsoft.com/office/officeart/2005/8/layout/vList2"/>
    <dgm:cxn modelId="{2190AB90-8832-4A46-B987-1BE6E16C0DDA}" type="presParOf" srcId="{C7CDF440-7FE2-E941-87D7-74381B2B9118}" destId="{9CA4B82F-E91B-354B-91DD-DDE82B9793E9}" srcOrd="2" destOrd="0" presId="urn:microsoft.com/office/officeart/2005/8/layout/vList2"/>
    <dgm:cxn modelId="{6272087C-49C6-5247-B192-45F66496C57A}" type="presParOf" srcId="{C7CDF440-7FE2-E941-87D7-74381B2B9118}" destId="{1511FB56-6942-BF4E-84A3-DC3D97E29429}" srcOrd="3" destOrd="0" presId="urn:microsoft.com/office/officeart/2005/8/layout/vList2"/>
    <dgm:cxn modelId="{5C73B737-2C9A-1046-A468-4EEFBF78A0D7}" type="presParOf" srcId="{C7CDF440-7FE2-E941-87D7-74381B2B9118}" destId="{5E5C3359-736A-104D-A9A9-4F39AE83CB5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1. Classify the following as employed, unemployed, or not in labor force:</a:t>
          </a:r>
        </a:p>
        <a:p>
          <a:pPr marL="301752"/>
          <a:r>
            <a:rPr lang="en-US" sz="2400" dirty="0"/>
            <a:t>(a) person who is not working but applied for a job at Target last week</a:t>
          </a:r>
        </a:p>
        <a:p>
          <a:pPr marL="301752"/>
          <a:r>
            <a:rPr lang="en-US" sz="2400" dirty="0"/>
            <a:t>(b) person working part-time and searching diligently for a full-time job</a:t>
          </a:r>
        </a:p>
        <a:p>
          <a:pPr marL="301752"/>
          <a:r>
            <a:rPr lang="en-US" sz="2400" dirty="0"/>
            <a:t>(c) auto worker vacationing in Florida during a layoff at a General Motors plant who expects to be recalled in a couple of weeks</a:t>
          </a:r>
        </a:p>
        <a:p>
          <a:pPr marL="301752"/>
          <a:r>
            <a:rPr lang="en-US" sz="2400" dirty="0"/>
            <a:t>(d) 17-year-old who works 6 hours per week throwing newspapers</a:t>
          </a:r>
        </a:p>
        <a:p>
          <a:pPr marL="301752"/>
          <a:r>
            <a:rPr lang="en-US" sz="2400" dirty="0"/>
            <a:t>(e) homemaker working 70 hours a week preparing meals and performing other household services</a:t>
          </a:r>
        </a:p>
        <a:p>
          <a:pPr marL="301752"/>
          <a:r>
            <a:rPr lang="en-US" sz="2400" dirty="0"/>
            <a:t>(f) college student who spends between 50 and 60 hours per week attending classes and studying</a:t>
          </a:r>
        </a:p>
        <a:p>
          <a:pPr marL="301752"/>
          <a:r>
            <a:rPr lang="en-US" sz="2400" dirty="0"/>
            <a:t>(g) a retired Social Security recipient</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custLinFactNeighborX="322" custLinFactNeighborY="320"/>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2. The following are for the U.S. in October of 2020 (in millions)</a:t>
          </a:r>
        </a:p>
        <a:p>
          <a:pPr marL="301752"/>
          <a:r>
            <a:rPr lang="en-US" sz="2400" dirty="0"/>
            <a:t>Population: 			331</a:t>
          </a:r>
        </a:p>
        <a:p>
          <a:pPr marL="301752"/>
          <a:r>
            <a:rPr lang="en-US" sz="2400" dirty="0"/>
            <a:t>Civilian pop. (</a:t>
          </a:r>
          <a:r>
            <a:rPr lang="en-US" sz="2400" i="1" dirty="0"/>
            <a:t>age 16 and over</a:t>
          </a:r>
          <a:r>
            <a:rPr lang="en-US" sz="2400" dirty="0"/>
            <a:t>): 	260.9</a:t>
          </a:r>
        </a:p>
        <a:p>
          <a:pPr marL="301752"/>
          <a:r>
            <a:rPr lang="en-US" sz="2400" dirty="0"/>
            <a:t>Employed: 			149.8</a:t>
          </a:r>
        </a:p>
        <a:p>
          <a:pPr marL="301752"/>
          <a:r>
            <a:rPr lang="en-US" sz="2400" dirty="0"/>
            <a:t>Unemployed: 			11.1</a:t>
          </a:r>
        </a:p>
        <a:p>
          <a:pPr marL="301752"/>
          <a:r>
            <a:rPr lang="en-US" sz="2400" dirty="0"/>
            <a:t>(a) Calculate the unemployment rate</a:t>
          </a:r>
        </a:p>
        <a:p>
          <a:pPr marL="301752"/>
          <a:r>
            <a:rPr lang="en-US" sz="2400" dirty="0"/>
            <a:t>(b) Calculate the labor force participation rate</a:t>
          </a:r>
        </a:p>
        <a:p>
          <a:pPr marL="301752"/>
          <a:r>
            <a:rPr lang="en-US" sz="2400" dirty="0"/>
            <a:t>(c) Calculate the employment to population ratio</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custLinFactNeighborX="322" custLinFactNeighborY="320"/>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AF1517B-BD27-2945-96F9-0621A6D5FEA0}"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2CB5B1C4-1774-0E41-A81E-3D62B5B09886}">
      <dgm:prSet phldrT="[Text]"/>
      <dgm:spPr/>
      <dgm:t>
        <a:bodyPr/>
        <a:lstStyle/>
        <a:p>
          <a:r>
            <a:rPr lang="en-US" dirty="0"/>
            <a:t>Frictional Unemployment:</a:t>
          </a:r>
        </a:p>
      </dgm:t>
    </dgm:pt>
    <dgm:pt modelId="{ABF514E0-A4C8-F840-A54A-9E682287FF96}" type="parTrans" cxnId="{7EB81A0C-8FD5-0244-9D18-5D340F54DC33}">
      <dgm:prSet/>
      <dgm:spPr/>
      <dgm:t>
        <a:bodyPr/>
        <a:lstStyle/>
        <a:p>
          <a:endParaRPr lang="en-US"/>
        </a:p>
      </dgm:t>
    </dgm:pt>
    <dgm:pt modelId="{6F9F6092-1FCB-FF44-9982-F4480FF9A8D7}" type="sibTrans" cxnId="{7EB81A0C-8FD5-0244-9D18-5D340F54DC33}">
      <dgm:prSet/>
      <dgm:spPr/>
      <dgm:t>
        <a:bodyPr/>
        <a:lstStyle/>
        <a:p>
          <a:endParaRPr lang="en-US"/>
        </a:p>
      </dgm:t>
    </dgm:pt>
    <dgm:pt modelId="{5C1970C1-3EC2-F743-85D0-19C525832D4F}">
      <dgm:prSet phldrT="[Text]"/>
      <dgm:spPr/>
      <dgm:t>
        <a:bodyPr/>
        <a:lstStyle/>
        <a:p>
          <a:r>
            <a:rPr lang="en-US" dirty="0"/>
            <a:t>Caused by </a:t>
          </a:r>
          <a:r>
            <a:rPr lang="en-US" b="1" i="1" dirty="0"/>
            <a:t>imperfect information</a:t>
          </a:r>
          <a:r>
            <a:rPr lang="en-US" dirty="0"/>
            <a:t>.</a:t>
          </a:r>
        </a:p>
      </dgm:t>
    </dgm:pt>
    <dgm:pt modelId="{3710ACD8-B340-C740-9AE5-4773FEC60964}" type="parTrans" cxnId="{D20D5E12-E009-6E40-83E9-68F6524EE713}">
      <dgm:prSet/>
      <dgm:spPr/>
      <dgm:t>
        <a:bodyPr/>
        <a:lstStyle/>
        <a:p>
          <a:endParaRPr lang="en-US"/>
        </a:p>
      </dgm:t>
    </dgm:pt>
    <dgm:pt modelId="{1C4FB5BD-BA0D-8C44-9197-C9DB638FE6B5}" type="sibTrans" cxnId="{D20D5E12-E009-6E40-83E9-68F6524EE713}">
      <dgm:prSet/>
      <dgm:spPr/>
      <dgm:t>
        <a:bodyPr/>
        <a:lstStyle/>
        <a:p>
          <a:endParaRPr lang="en-US"/>
        </a:p>
      </dgm:t>
    </dgm:pt>
    <dgm:pt modelId="{DEA28894-F71B-454A-92C7-3BDE2BD9ECF0}">
      <dgm:prSet phldrT="[Text]"/>
      <dgm:spPr/>
      <dgm:t>
        <a:bodyPr/>
        <a:lstStyle/>
        <a:p>
          <a:r>
            <a:rPr lang="en-US" dirty="0"/>
            <a:t>Occurs because:</a:t>
          </a:r>
        </a:p>
      </dgm:t>
    </dgm:pt>
    <dgm:pt modelId="{98D871DB-4816-EB49-BEB2-8862B379D203}" type="parTrans" cxnId="{27BC9EAE-0DD0-224B-9CBA-5529840B5C74}">
      <dgm:prSet/>
      <dgm:spPr/>
      <dgm:t>
        <a:bodyPr/>
        <a:lstStyle/>
        <a:p>
          <a:endParaRPr lang="en-US"/>
        </a:p>
      </dgm:t>
    </dgm:pt>
    <dgm:pt modelId="{D27659B5-AE36-6A47-979E-EC2D53CEDBFE}" type="sibTrans" cxnId="{27BC9EAE-0DD0-224B-9CBA-5529840B5C74}">
      <dgm:prSet/>
      <dgm:spPr/>
      <dgm:t>
        <a:bodyPr/>
        <a:lstStyle/>
        <a:p>
          <a:endParaRPr lang="en-US"/>
        </a:p>
      </dgm:t>
    </dgm:pt>
    <dgm:pt modelId="{B93DADC7-2CE2-0B47-A07D-7FBB696B2AAF}">
      <dgm:prSet phldrT="[Text]"/>
      <dgm:spPr/>
      <dgm:t>
        <a:bodyPr/>
        <a:lstStyle/>
        <a:p>
          <a:r>
            <a:rPr lang="en-US" dirty="0"/>
            <a:t>employers are not aware of all available workers and their qualifications, and,</a:t>
          </a:r>
        </a:p>
      </dgm:t>
    </dgm:pt>
    <dgm:pt modelId="{6C46A2D3-2127-6241-A205-86EC3B662005}" type="parTrans" cxnId="{7D82F415-97F6-D643-BFFE-540450F05C6B}">
      <dgm:prSet/>
      <dgm:spPr/>
      <dgm:t>
        <a:bodyPr/>
        <a:lstStyle/>
        <a:p>
          <a:endParaRPr lang="en-US"/>
        </a:p>
      </dgm:t>
    </dgm:pt>
    <dgm:pt modelId="{639924CB-A92A-B54C-9FEC-AD02EF90A2E3}" type="sibTrans" cxnId="{7D82F415-97F6-D643-BFFE-540450F05C6B}">
      <dgm:prSet/>
      <dgm:spPr/>
      <dgm:t>
        <a:bodyPr/>
        <a:lstStyle/>
        <a:p>
          <a:endParaRPr lang="en-US"/>
        </a:p>
      </dgm:t>
    </dgm:pt>
    <dgm:pt modelId="{C4EB36E4-D90B-1F40-A19F-90E14027C8DA}">
      <dgm:prSet phldrT="[Text]"/>
      <dgm:spPr/>
      <dgm:t>
        <a:bodyPr/>
        <a:lstStyle/>
        <a:p>
          <a:r>
            <a:rPr lang="en-US" dirty="0"/>
            <a:t>available workers are not fully aware of all the jobs being offered by employers.</a:t>
          </a:r>
        </a:p>
      </dgm:t>
    </dgm:pt>
    <dgm:pt modelId="{E4ACF42C-CD8E-DA46-9CCA-E29D47C9A61C}" type="parTrans" cxnId="{4A1BC4A1-BB04-2E45-A254-AEF3CF1C4787}">
      <dgm:prSet/>
      <dgm:spPr/>
      <dgm:t>
        <a:bodyPr/>
        <a:lstStyle/>
        <a:p>
          <a:endParaRPr lang="en-US"/>
        </a:p>
      </dgm:t>
    </dgm:pt>
    <dgm:pt modelId="{C6DD0B17-79D7-4346-98CB-11BAE950B386}" type="sibTrans" cxnId="{4A1BC4A1-BB04-2E45-A254-AEF3CF1C4787}">
      <dgm:prSet/>
      <dgm:spPr/>
      <dgm:t>
        <a:bodyPr/>
        <a:lstStyle/>
        <a:p>
          <a:endParaRPr lang="en-US"/>
        </a:p>
      </dgm:t>
    </dgm:pt>
    <dgm:pt modelId="{9BC60603-3D45-1442-9C52-F873A17CB0FB}" type="pres">
      <dgm:prSet presAssocID="{1AF1517B-BD27-2945-96F9-0621A6D5FEA0}" presName="linear" presStyleCnt="0">
        <dgm:presLayoutVars>
          <dgm:animLvl val="lvl"/>
          <dgm:resizeHandles val="exact"/>
        </dgm:presLayoutVars>
      </dgm:prSet>
      <dgm:spPr/>
    </dgm:pt>
    <dgm:pt modelId="{50464A8A-A34C-D34B-B2FE-A2956178184E}" type="pres">
      <dgm:prSet presAssocID="{2CB5B1C4-1774-0E41-A81E-3D62B5B09886}" presName="parentText" presStyleLbl="node1" presStyleIdx="0" presStyleCnt="1">
        <dgm:presLayoutVars>
          <dgm:chMax val="0"/>
          <dgm:bulletEnabled val="1"/>
        </dgm:presLayoutVars>
      </dgm:prSet>
      <dgm:spPr/>
    </dgm:pt>
    <dgm:pt modelId="{A6F9ED67-0FBA-A149-8B15-CAF9EFA09770}" type="pres">
      <dgm:prSet presAssocID="{2CB5B1C4-1774-0E41-A81E-3D62B5B09886}" presName="childText" presStyleLbl="revTx" presStyleIdx="0" presStyleCnt="1">
        <dgm:presLayoutVars>
          <dgm:bulletEnabled val="1"/>
        </dgm:presLayoutVars>
      </dgm:prSet>
      <dgm:spPr/>
    </dgm:pt>
  </dgm:ptLst>
  <dgm:cxnLst>
    <dgm:cxn modelId="{0BC35106-DA0F-A84B-B6F2-804262126729}" type="presOf" srcId="{DEA28894-F71B-454A-92C7-3BDE2BD9ECF0}" destId="{A6F9ED67-0FBA-A149-8B15-CAF9EFA09770}" srcOrd="0" destOrd="1" presId="urn:microsoft.com/office/officeart/2005/8/layout/vList2"/>
    <dgm:cxn modelId="{7EB81A0C-8FD5-0244-9D18-5D340F54DC33}" srcId="{1AF1517B-BD27-2945-96F9-0621A6D5FEA0}" destId="{2CB5B1C4-1774-0E41-A81E-3D62B5B09886}" srcOrd="0" destOrd="0" parTransId="{ABF514E0-A4C8-F840-A54A-9E682287FF96}" sibTransId="{6F9F6092-1FCB-FF44-9982-F4480FF9A8D7}"/>
    <dgm:cxn modelId="{D20D5E12-E009-6E40-83E9-68F6524EE713}" srcId="{2CB5B1C4-1774-0E41-A81E-3D62B5B09886}" destId="{5C1970C1-3EC2-F743-85D0-19C525832D4F}" srcOrd="0" destOrd="0" parTransId="{3710ACD8-B340-C740-9AE5-4773FEC60964}" sibTransId="{1C4FB5BD-BA0D-8C44-9197-C9DB638FE6B5}"/>
    <dgm:cxn modelId="{7D82F415-97F6-D643-BFFE-540450F05C6B}" srcId="{DEA28894-F71B-454A-92C7-3BDE2BD9ECF0}" destId="{B93DADC7-2CE2-0B47-A07D-7FBB696B2AAF}" srcOrd="0" destOrd="0" parTransId="{6C46A2D3-2127-6241-A205-86EC3B662005}" sibTransId="{639924CB-A92A-B54C-9FEC-AD02EF90A2E3}"/>
    <dgm:cxn modelId="{92CEFD24-E992-534C-BA6A-3B0DB6206A62}" type="presOf" srcId="{B93DADC7-2CE2-0B47-A07D-7FBB696B2AAF}" destId="{A6F9ED67-0FBA-A149-8B15-CAF9EFA09770}" srcOrd="0" destOrd="2" presId="urn:microsoft.com/office/officeart/2005/8/layout/vList2"/>
    <dgm:cxn modelId="{4642E237-BC63-364A-B119-94EB78440276}" type="presOf" srcId="{C4EB36E4-D90B-1F40-A19F-90E14027C8DA}" destId="{A6F9ED67-0FBA-A149-8B15-CAF9EFA09770}" srcOrd="0" destOrd="3" presId="urn:microsoft.com/office/officeart/2005/8/layout/vList2"/>
    <dgm:cxn modelId="{784AB490-265B-3F49-82CA-D1DC2FE56BB1}" type="presOf" srcId="{5C1970C1-3EC2-F743-85D0-19C525832D4F}" destId="{A6F9ED67-0FBA-A149-8B15-CAF9EFA09770}" srcOrd="0" destOrd="0" presId="urn:microsoft.com/office/officeart/2005/8/layout/vList2"/>
    <dgm:cxn modelId="{4A1BC4A1-BB04-2E45-A254-AEF3CF1C4787}" srcId="{DEA28894-F71B-454A-92C7-3BDE2BD9ECF0}" destId="{C4EB36E4-D90B-1F40-A19F-90E14027C8DA}" srcOrd="1" destOrd="0" parTransId="{E4ACF42C-CD8E-DA46-9CCA-E29D47C9A61C}" sibTransId="{C6DD0B17-79D7-4346-98CB-11BAE950B386}"/>
    <dgm:cxn modelId="{27BC9EAE-0DD0-224B-9CBA-5529840B5C74}" srcId="{2CB5B1C4-1774-0E41-A81E-3D62B5B09886}" destId="{DEA28894-F71B-454A-92C7-3BDE2BD9ECF0}" srcOrd="1" destOrd="0" parTransId="{98D871DB-4816-EB49-BEB2-8862B379D203}" sibTransId="{D27659B5-AE36-6A47-979E-EC2D53CEDBFE}"/>
    <dgm:cxn modelId="{744F0BB3-C403-644D-ACE8-6C06EC2CA308}" type="presOf" srcId="{2CB5B1C4-1774-0E41-A81E-3D62B5B09886}" destId="{50464A8A-A34C-D34B-B2FE-A2956178184E}" srcOrd="0" destOrd="0" presId="urn:microsoft.com/office/officeart/2005/8/layout/vList2"/>
    <dgm:cxn modelId="{992A57B9-BE9C-6548-BF2A-88B2574EB732}" type="presOf" srcId="{1AF1517B-BD27-2945-96F9-0621A6D5FEA0}" destId="{9BC60603-3D45-1442-9C52-F873A17CB0FB}" srcOrd="0" destOrd="0" presId="urn:microsoft.com/office/officeart/2005/8/layout/vList2"/>
    <dgm:cxn modelId="{CB1C9A0B-CD97-E546-A88B-2C5703C415E6}" type="presParOf" srcId="{9BC60603-3D45-1442-9C52-F873A17CB0FB}" destId="{50464A8A-A34C-D34B-B2FE-A2956178184E}" srcOrd="0" destOrd="0" presId="urn:microsoft.com/office/officeart/2005/8/layout/vList2"/>
    <dgm:cxn modelId="{48F832D1-D54F-1946-B948-2298DF2A7A55}" type="presParOf" srcId="{9BC60603-3D45-1442-9C52-F873A17CB0FB}" destId="{A6F9ED67-0FBA-A149-8B15-CAF9EFA09770}"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8077177-C8DA-254B-BB7E-368025D8004F}"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US"/>
        </a:p>
      </dgm:t>
    </dgm:pt>
    <dgm:pt modelId="{70CBB742-6B3A-1041-97D0-68F152F5F3D3}">
      <dgm:prSet phldrT="[Text]"/>
      <dgm:spPr/>
      <dgm:t>
        <a:bodyPr/>
        <a:lstStyle/>
        <a:p>
          <a:r>
            <a:rPr lang="en-US" dirty="0"/>
            <a:t>• Job search is vitally important for the efficient operation of labor markets. In recent years, Google Inc., a company founded by Sergey Brin and Larry Page, has dramatically improved the search process in numerous areas, including labor markets.</a:t>
          </a:r>
        </a:p>
        <a:p>
          <a:r>
            <a:rPr lang="en-US" dirty="0"/>
            <a:t>• Brin and Page met as graduate students at Stanford, both working on their Ph.D. in computer science. As Page tells it, he had a slew of ideas for his Ph.D. dissertation, but his adviser liked one especially: studying how information was linked on the World Wide Web. That led to the creation of Google, Inc. (“googol” is the number 1 followed by 100 zeros).</a:t>
          </a:r>
        </a:p>
        <a:p>
          <a:r>
            <a:rPr lang="en-US" dirty="0"/>
            <a:t>• Before Google, Internet users struggled to find relevant information out of billions of bits of information scattered across the World Wide Web. They never got their </a:t>
          </a:r>
          <a:r>
            <a:rPr lang="en-US" dirty="0" err="1"/>
            <a:t>Ph.D.s</a:t>
          </a:r>
          <a:r>
            <a:rPr lang="en-US" dirty="0"/>
            <a:t>, but they became multibillionaires, creating a company that in 2019 conducted 3.5 billion searches a day.</a:t>
          </a:r>
        </a:p>
      </dgm:t>
    </dgm:pt>
    <dgm:pt modelId="{074B171E-3237-974C-A94A-CFA9C3A07DF0}" type="parTrans" cxnId="{930D5BF8-7E19-7547-81FB-353C3FE5FBFC}">
      <dgm:prSet/>
      <dgm:spPr/>
      <dgm:t>
        <a:bodyPr/>
        <a:lstStyle/>
        <a:p>
          <a:endParaRPr lang="en-US"/>
        </a:p>
      </dgm:t>
    </dgm:pt>
    <dgm:pt modelId="{271CF878-EF33-7545-B287-F92CE00EDA87}" type="sibTrans" cxnId="{930D5BF8-7E19-7547-81FB-353C3FE5FBFC}">
      <dgm:prSet/>
      <dgm:spPr/>
      <dgm:t>
        <a:bodyPr/>
        <a:lstStyle/>
        <a:p>
          <a:endParaRPr lang="en-US"/>
        </a:p>
      </dgm:t>
    </dgm:pt>
    <dgm:pt modelId="{FBA23E6D-0B39-3C40-BD40-6FE2D9A01F12}" type="pres">
      <dgm:prSet presAssocID="{28077177-C8DA-254B-BB7E-368025D8004F}" presName="vert0" presStyleCnt="0">
        <dgm:presLayoutVars>
          <dgm:dir/>
          <dgm:animOne val="branch"/>
          <dgm:animLvl val="lvl"/>
        </dgm:presLayoutVars>
      </dgm:prSet>
      <dgm:spPr/>
    </dgm:pt>
    <dgm:pt modelId="{F82FAF5C-A4E3-3E49-AE51-B374416E01C0}" type="pres">
      <dgm:prSet presAssocID="{70CBB742-6B3A-1041-97D0-68F152F5F3D3}" presName="thickLine" presStyleLbl="alignNode1" presStyleIdx="0" presStyleCnt="1"/>
      <dgm:spPr/>
    </dgm:pt>
    <dgm:pt modelId="{03A4E282-4BEC-0940-8E03-F03BE8F0A4ED}" type="pres">
      <dgm:prSet presAssocID="{70CBB742-6B3A-1041-97D0-68F152F5F3D3}" presName="horz1" presStyleCnt="0"/>
      <dgm:spPr/>
    </dgm:pt>
    <dgm:pt modelId="{3C5943EA-BE6F-1045-83D3-03B9137578C9}" type="pres">
      <dgm:prSet presAssocID="{70CBB742-6B3A-1041-97D0-68F152F5F3D3}" presName="tx1" presStyleLbl="revTx" presStyleIdx="0" presStyleCnt="1"/>
      <dgm:spPr/>
    </dgm:pt>
    <dgm:pt modelId="{C6BA6227-BF5E-BE46-8FE2-8580C4BABCD9}" type="pres">
      <dgm:prSet presAssocID="{70CBB742-6B3A-1041-97D0-68F152F5F3D3}" presName="vert1" presStyleCnt="0"/>
      <dgm:spPr/>
    </dgm:pt>
  </dgm:ptLst>
  <dgm:cxnLst>
    <dgm:cxn modelId="{47D12F53-9764-BC4D-87ED-E8D0A8FF3DF5}" type="presOf" srcId="{28077177-C8DA-254B-BB7E-368025D8004F}" destId="{FBA23E6D-0B39-3C40-BD40-6FE2D9A01F12}" srcOrd="0" destOrd="0" presId="urn:microsoft.com/office/officeart/2008/layout/LinedList"/>
    <dgm:cxn modelId="{3248A5CE-FE47-BC48-B1B5-9F1E8040EAB6}" type="presOf" srcId="{70CBB742-6B3A-1041-97D0-68F152F5F3D3}" destId="{3C5943EA-BE6F-1045-83D3-03B9137578C9}" srcOrd="0" destOrd="0" presId="urn:microsoft.com/office/officeart/2008/layout/LinedList"/>
    <dgm:cxn modelId="{930D5BF8-7E19-7547-81FB-353C3FE5FBFC}" srcId="{28077177-C8DA-254B-BB7E-368025D8004F}" destId="{70CBB742-6B3A-1041-97D0-68F152F5F3D3}" srcOrd="0" destOrd="0" parTransId="{074B171E-3237-974C-A94A-CFA9C3A07DF0}" sibTransId="{271CF878-EF33-7545-B287-F92CE00EDA87}"/>
    <dgm:cxn modelId="{9427F851-A540-0F48-B3D4-A2E8606663CE}" type="presParOf" srcId="{FBA23E6D-0B39-3C40-BD40-6FE2D9A01F12}" destId="{F82FAF5C-A4E3-3E49-AE51-B374416E01C0}" srcOrd="0" destOrd="0" presId="urn:microsoft.com/office/officeart/2008/layout/LinedList"/>
    <dgm:cxn modelId="{AFFA52F4-FADB-AA4C-8A97-75466E59D6E2}" type="presParOf" srcId="{FBA23E6D-0B39-3C40-BD40-6FE2D9A01F12}" destId="{03A4E282-4BEC-0940-8E03-F03BE8F0A4ED}" srcOrd="1" destOrd="0" presId="urn:microsoft.com/office/officeart/2008/layout/LinedList"/>
    <dgm:cxn modelId="{612FA8E4-0822-BA4D-9A42-501ACCB49022}" type="presParOf" srcId="{03A4E282-4BEC-0940-8E03-F03BE8F0A4ED}" destId="{3C5943EA-BE6F-1045-83D3-03B9137578C9}" srcOrd="0" destOrd="0" presId="urn:microsoft.com/office/officeart/2008/layout/LinedList"/>
    <dgm:cxn modelId="{91E653F0-B3C3-4849-B9E2-180DE5B728DD}" type="presParOf" srcId="{03A4E282-4BEC-0940-8E03-F03BE8F0A4ED}" destId="{C6BA6227-BF5E-BE46-8FE2-8580C4BABCD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478FA02-3655-7243-98FF-FE272C644F02}"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17A705E0-B609-C143-9EAF-20C62CD9E9A9}">
      <dgm:prSet phldrT="[Text]"/>
      <dgm:spPr/>
      <dgm:t>
        <a:bodyPr/>
        <a:lstStyle/>
        <a:p>
          <a:r>
            <a:rPr lang="en-US" dirty="0"/>
            <a:t>Structural Unemployment:</a:t>
          </a:r>
        </a:p>
      </dgm:t>
    </dgm:pt>
    <dgm:pt modelId="{7A267742-23EC-CF42-BD2B-DB038C1F199D}" type="parTrans" cxnId="{B257FA82-7101-9E47-8D4C-9141B77FCB9B}">
      <dgm:prSet/>
      <dgm:spPr/>
      <dgm:t>
        <a:bodyPr/>
        <a:lstStyle/>
        <a:p>
          <a:endParaRPr lang="en-US"/>
        </a:p>
      </dgm:t>
    </dgm:pt>
    <dgm:pt modelId="{DE57024A-3048-A540-A7F4-8192ECDBA0A9}" type="sibTrans" cxnId="{B257FA82-7101-9E47-8D4C-9141B77FCB9B}">
      <dgm:prSet/>
      <dgm:spPr/>
      <dgm:t>
        <a:bodyPr/>
        <a:lstStyle/>
        <a:p>
          <a:endParaRPr lang="en-US"/>
        </a:p>
      </dgm:t>
    </dgm:pt>
    <dgm:pt modelId="{2A4BDBEC-9420-3849-AC91-DA8EC481B521}">
      <dgm:prSet phldrT="[Text]"/>
      <dgm:spPr/>
      <dgm:t>
        <a:bodyPr/>
        <a:lstStyle/>
        <a:p>
          <a:r>
            <a:rPr lang="en-US" dirty="0"/>
            <a:t>Reflects an imperfect match of employee skills to skill requirements of the available jobs.</a:t>
          </a:r>
        </a:p>
      </dgm:t>
    </dgm:pt>
    <dgm:pt modelId="{9CB46B7D-475B-3148-8941-60DBA052795F}" type="parTrans" cxnId="{1A856F9E-9B18-3048-8D7E-1D0CE3F6F5B9}">
      <dgm:prSet/>
      <dgm:spPr/>
      <dgm:t>
        <a:bodyPr/>
        <a:lstStyle/>
        <a:p>
          <a:endParaRPr lang="en-US"/>
        </a:p>
      </dgm:t>
    </dgm:pt>
    <dgm:pt modelId="{75DB82CA-474D-8A4C-BB7E-6B861BE69D6D}" type="sibTrans" cxnId="{1A856F9E-9B18-3048-8D7E-1D0CE3F6F5B9}">
      <dgm:prSet/>
      <dgm:spPr/>
      <dgm:t>
        <a:bodyPr/>
        <a:lstStyle/>
        <a:p>
          <a:endParaRPr lang="en-US"/>
        </a:p>
      </dgm:t>
    </dgm:pt>
    <dgm:pt modelId="{2994E64F-1D07-4D43-9DF0-0373EE951424}">
      <dgm:prSet phldrT="[Text]"/>
      <dgm:spPr/>
      <dgm:t>
        <a:bodyPr/>
        <a:lstStyle/>
        <a:p>
          <a:r>
            <a:rPr lang="en-US" dirty="0"/>
            <a:t>Cyclical Unemployment:</a:t>
          </a:r>
        </a:p>
      </dgm:t>
    </dgm:pt>
    <dgm:pt modelId="{A120C7A2-4708-6B46-91B3-97E272EA1F78}" type="parTrans" cxnId="{83467BBF-82CB-DD49-8B08-15E44BA54105}">
      <dgm:prSet/>
      <dgm:spPr/>
      <dgm:t>
        <a:bodyPr/>
        <a:lstStyle/>
        <a:p>
          <a:endParaRPr lang="en-US"/>
        </a:p>
      </dgm:t>
    </dgm:pt>
    <dgm:pt modelId="{79585DF1-DBA8-C944-8623-F84B8491342A}" type="sibTrans" cxnId="{83467BBF-82CB-DD49-8B08-15E44BA54105}">
      <dgm:prSet/>
      <dgm:spPr/>
      <dgm:t>
        <a:bodyPr/>
        <a:lstStyle/>
        <a:p>
          <a:endParaRPr lang="en-US"/>
        </a:p>
      </dgm:t>
    </dgm:pt>
    <dgm:pt modelId="{A6352EC4-CBC8-9F4E-816C-2F0FBD351D31}">
      <dgm:prSet phldrT="[Text]"/>
      <dgm:spPr/>
      <dgm:t>
        <a:bodyPr/>
        <a:lstStyle/>
        <a:p>
          <a:r>
            <a:rPr lang="en-US" dirty="0"/>
            <a:t>Reflects business cycle conditions</a:t>
          </a:r>
        </a:p>
      </dgm:t>
    </dgm:pt>
    <dgm:pt modelId="{6C558B0C-AE75-E947-988B-5F5311688305}" type="parTrans" cxnId="{D129A265-3D79-AA4B-9BFD-A88332586694}">
      <dgm:prSet/>
      <dgm:spPr/>
      <dgm:t>
        <a:bodyPr/>
        <a:lstStyle/>
        <a:p>
          <a:endParaRPr lang="en-US"/>
        </a:p>
      </dgm:t>
    </dgm:pt>
    <dgm:pt modelId="{A4B6B6F6-6F25-D948-AF72-EA39F636C5EE}" type="sibTrans" cxnId="{D129A265-3D79-AA4B-9BFD-A88332586694}">
      <dgm:prSet/>
      <dgm:spPr/>
      <dgm:t>
        <a:bodyPr/>
        <a:lstStyle/>
        <a:p>
          <a:endParaRPr lang="en-US"/>
        </a:p>
      </dgm:t>
    </dgm:pt>
    <dgm:pt modelId="{B38A38B4-5973-824B-9911-F713086B3534}">
      <dgm:prSet phldrT="[Text]"/>
      <dgm:spPr/>
      <dgm:t>
        <a:bodyPr/>
        <a:lstStyle/>
        <a:p>
          <a:r>
            <a:rPr lang="en-US" dirty="0"/>
            <a:t>Also reflects structural and demographic characteristics of the labor market.</a:t>
          </a:r>
        </a:p>
      </dgm:t>
    </dgm:pt>
    <dgm:pt modelId="{F761246C-38E5-1247-A3C1-9EFF27A85B29}" type="parTrans" cxnId="{0DA605EF-9C6C-8445-89BE-F3C93207B14B}">
      <dgm:prSet/>
      <dgm:spPr/>
      <dgm:t>
        <a:bodyPr/>
        <a:lstStyle/>
        <a:p>
          <a:endParaRPr lang="en-US"/>
        </a:p>
      </dgm:t>
    </dgm:pt>
    <dgm:pt modelId="{F017D477-0824-5348-A07C-BC94E85C7297}" type="sibTrans" cxnId="{0DA605EF-9C6C-8445-89BE-F3C93207B14B}">
      <dgm:prSet/>
      <dgm:spPr/>
      <dgm:t>
        <a:bodyPr/>
        <a:lstStyle/>
        <a:p>
          <a:endParaRPr lang="en-US"/>
        </a:p>
      </dgm:t>
    </dgm:pt>
    <dgm:pt modelId="{B85D7AB5-3E64-DD4D-ADE7-E8E5A18F3AF3}">
      <dgm:prSet phldrT="[Text]"/>
      <dgm:spPr/>
      <dgm:t>
        <a:bodyPr/>
        <a:lstStyle/>
        <a:p>
          <a:r>
            <a:rPr lang="en-US" dirty="0"/>
            <a:t>When there is a general downturn in business activity, cyclical unemployment increases.</a:t>
          </a:r>
        </a:p>
      </dgm:t>
    </dgm:pt>
    <dgm:pt modelId="{E81C52C8-2227-6345-8242-36480CF8D066}" type="parTrans" cxnId="{7A8E2984-9B50-8D42-8379-A819E697E999}">
      <dgm:prSet/>
      <dgm:spPr/>
      <dgm:t>
        <a:bodyPr/>
        <a:lstStyle/>
        <a:p>
          <a:endParaRPr lang="en-US"/>
        </a:p>
      </dgm:t>
    </dgm:pt>
    <dgm:pt modelId="{1F0A1C60-58F8-0342-8A9C-8A58C2DFDBD2}" type="sibTrans" cxnId="{7A8E2984-9B50-8D42-8379-A819E697E999}">
      <dgm:prSet/>
      <dgm:spPr/>
      <dgm:t>
        <a:bodyPr/>
        <a:lstStyle/>
        <a:p>
          <a:endParaRPr lang="en-US"/>
        </a:p>
      </dgm:t>
    </dgm:pt>
    <dgm:pt modelId="{B3193E12-DD0D-7940-8801-52AAF4072037}" type="pres">
      <dgm:prSet presAssocID="{C478FA02-3655-7243-98FF-FE272C644F02}" presName="linear" presStyleCnt="0">
        <dgm:presLayoutVars>
          <dgm:animLvl val="lvl"/>
          <dgm:resizeHandles val="exact"/>
        </dgm:presLayoutVars>
      </dgm:prSet>
      <dgm:spPr/>
    </dgm:pt>
    <dgm:pt modelId="{6C4D1295-0CD6-DD48-B11B-E379E9E8CFE3}" type="pres">
      <dgm:prSet presAssocID="{17A705E0-B609-C143-9EAF-20C62CD9E9A9}" presName="parentText" presStyleLbl="node1" presStyleIdx="0" presStyleCnt="2">
        <dgm:presLayoutVars>
          <dgm:chMax val="0"/>
          <dgm:bulletEnabled val="1"/>
        </dgm:presLayoutVars>
      </dgm:prSet>
      <dgm:spPr/>
    </dgm:pt>
    <dgm:pt modelId="{EF545970-A55C-DF44-9126-ABE8CEB46EAC}" type="pres">
      <dgm:prSet presAssocID="{17A705E0-B609-C143-9EAF-20C62CD9E9A9}" presName="childText" presStyleLbl="revTx" presStyleIdx="0" presStyleCnt="2">
        <dgm:presLayoutVars>
          <dgm:bulletEnabled val="1"/>
        </dgm:presLayoutVars>
      </dgm:prSet>
      <dgm:spPr/>
    </dgm:pt>
    <dgm:pt modelId="{E3B18965-BE07-3F4B-8C40-EF4D17103C2B}" type="pres">
      <dgm:prSet presAssocID="{2994E64F-1D07-4D43-9DF0-0373EE951424}" presName="parentText" presStyleLbl="node1" presStyleIdx="1" presStyleCnt="2">
        <dgm:presLayoutVars>
          <dgm:chMax val="0"/>
          <dgm:bulletEnabled val="1"/>
        </dgm:presLayoutVars>
      </dgm:prSet>
      <dgm:spPr/>
    </dgm:pt>
    <dgm:pt modelId="{47BDDB9C-317F-0943-BD76-EDF5B7FCDDE4}" type="pres">
      <dgm:prSet presAssocID="{2994E64F-1D07-4D43-9DF0-0373EE951424}" presName="childText" presStyleLbl="revTx" presStyleIdx="1" presStyleCnt="2">
        <dgm:presLayoutVars>
          <dgm:bulletEnabled val="1"/>
        </dgm:presLayoutVars>
      </dgm:prSet>
      <dgm:spPr/>
    </dgm:pt>
  </dgm:ptLst>
  <dgm:cxnLst>
    <dgm:cxn modelId="{046BBF11-26A0-024B-B2E1-8D2E688BB438}" type="presOf" srcId="{B85D7AB5-3E64-DD4D-ADE7-E8E5A18F3AF3}" destId="{47BDDB9C-317F-0943-BD76-EDF5B7FCDDE4}" srcOrd="0" destOrd="1" presId="urn:microsoft.com/office/officeart/2005/8/layout/vList2"/>
    <dgm:cxn modelId="{4C139916-D745-1346-93E3-83E7526EC8B8}" type="presOf" srcId="{2994E64F-1D07-4D43-9DF0-0373EE951424}" destId="{E3B18965-BE07-3F4B-8C40-EF4D17103C2B}" srcOrd="0" destOrd="0" presId="urn:microsoft.com/office/officeart/2005/8/layout/vList2"/>
    <dgm:cxn modelId="{47569E21-44DE-9249-B524-BFD5824CC247}" type="presOf" srcId="{2A4BDBEC-9420-3849-AC91-DA8EC481B521}" destId="{EF545970-A55C-DF44-9126-ABE8CEB46EAC}" srcOrd="0" destOrd="0" presId="urn:microsoft.com/office/officeart/2005/8/layout/vList2"/>
    <dgm:cxn modelId="{6458804D-F289-6443-BFC6-D192BA8516C1}" type="presOf" srcId="{A6352EC4-CBC8-9F4E-816C-2F0FBD351D31}" destId="{47BDDB9C-317F-0943-BD76-EDF5B7FCDDE4}" srcOrd="0" destOrd="0" presId="urn:microsoft.com/office/officeart/2005/8/layout/vList2"/>
    <dgm:cxn modelId="{CE023952-7081-7846-81D0-D794FF6D1FEA}" type="presOf" srcId="{C478FA02-3655-7243-98FF-FE272C644F02}" destId="{B3193E12-DD0D-7940-8801-52AAF4072037}" srcOrd="0" destOrd="0" presId="urn:microsoft.com/office/officeart/2005/8/layout/vList2"/>
    <dgm:cxn modelId="{D129A265-3D79-AA4B-9BFD-A88332586694}" srcId="{2994E64F-1D07-4D43-9DF0-0373EE951424}" destId="{A6352EC4-CBC8-9F4E-816C-2F0FBD351D31}" srcOrd="0" destOrd="0" parTransId="{6C558B0C-AE75-E947-988B-5F5311688305}" sibTransId="{A4B6B6F6-6F25-D948-AF72-EA39F636C5EE}"/>
    <dgm:cxn modelId="{B257FA82-7101-9E47-8D4C-9141B77FCB9B}" srcId="{C478FA02-3655-7243-98FF-FE272C644F02}" destId="{17A705E0-B609-C143-9EAF-20C62CD9E9A9}" srcOrd="0" destOrd="0" parTransId="{7A267742-23EC-CF42-BD2B-DB038C1F199D}" sibTransId="{DE57024A-3048-A540-A7F4-8192ECDBA0A9}"/>
    <dgm:cxn modelId="{7A8E2984-9B50-8D42-8379-A819E697E999}" srcId="{2994E64F-1D07-4D43-9DF0-0373EE951424}" destId="{B85D7AB5-3E64-DD4D-ADE7-E8E5A18F3AF3}" srcOrd="1" destOrd="0" parTransId="{E81C52C8-2227-6345-8242-36480CF8D066}" sibTransId="{1F0A1C60-58F8-0342-8A9C-8A58C2DFDBD2}"/>
    <dgm:cxn modelId="{EAE54E8A-67B1-144E-BD3B-78E4E3B95A47}" type="presOf" srcId="{17A705E0-B609-C143-9EAF-20C62CD9E9A9}" destId="{6C4D1295-0CD6-DD48-B11B-E379E9E8CFE3}" srcOrd="0" destOrd="0" presId="urn:microsoft.com/office/officeart/2005/8/layout/vList2"/>
    <dgm:cxn modelId="{1A856F9E-9B18-3048-8D7E-1D0CE3F6F5B9}" srcId="{17A705E0-B609-C143-9EAF-20C62CD9E9A9}" destId="{2A4BDBEC-9420-3849-AC91-DA8EC481B521}" srcOrd="0" destOrd="0" parTransId="{9CB46B7D-475B-3148-8941-60DBA052795F}" sibTransId="{75DB82CA-474D-8A4C-BB7E-6B861BE69D6D}"/>
    <dgm:cxn modelId="{83467BBF-82CB-DD49-8B08-15E44BA54105}" srcId="{C478FA02-3655-7243-98FF-FE272C644F02}" destId="{2994E64F-1D07-4D43-9DF0-0373EE951424}" srcOrd="1" destOrd="0" parTransId="{A120C7A2-4708-6B46-91B3-97E272EA1F78}" sibTransId="{79585DF1-DBA8-C944-8623-F84B8491342A}"/>
    <dgm:cxn modelId="{0DA605EF-9C6C-8445-89BE-F3C93207B14B}" srcId="{17A705E0-B609-C143-9EAF-20C62CD9E9A9}" destId="{B38A38B4-5973-824B-9911-F713086B3534}" srcOrd="1" destOrd="0" parTransId="{F761246C-38E5-1247-A3C1-9EFF27A85B29}" sibTransId="{F017D477-0824-5348-A07C-BC94E85C7297}"/>
    <dgm:cxn modelId="{FFB6C3F1-7EFA-0A45-9BE6-A0C655298C6A}" type="presOf" srcId="{B38A38B4-5973-824B-9911-F713086B3534}" destId="{EF545970-A55C-DF44-9126-ABE8CEB46EAC}" srcOrd="0" destOrd="1" presId="urn:microsoft.com/office/officeart/2005/8/layout/vList2"/>
    <dgm:cxn modelId="{BEC0029C-D580-FB49-B15E-D7DCA3485FF1}" type="presParOf" srcId="{B3193E12-DD0D-7940-8801-52AAF4072037}" destId="{6C4D1295-0CD6-DD48-B11B-E379E9E8CFE3}" srcOrd="0" destOrd="0" presId="urn:microsoft.com/office/officeart/2005/8/layout/vList2"/>
    <dgm:cxn modelId="{7724F92E-6437-5849-B32A-66F518DAA383}" type="presParOf" srcId="{B3193E12-DD0D-7940-8801-52AAF4072037}" destId="{EF545970-A55C-DF44-9126-ABE8CEB46EAC}" srcOrd="1" destOrd="0" presId="urn:microsoft.com/office/officeart/2005/8/layout/vList2"/>
    <dgm:cxn modelId="{2350AA5C-108C-4540-871C-E55CA4514D81}" type="presParOf" srcId="{B3193E12-DD0D-7940-8801-52AAF4072037}" destId="{E3B18965-BE07-3F4B-8C40-EF4D17103C2B}" srcOrd="2" destOrd="0" presId="urn:microsoft.com/office/officeart/2005/8/layout/vList2"/>
    <dgm:cxn modelId="{E1202699-C1C1-E94E-8B6B-57259A7AF1C8}" type="presParOf" srcId="{B3193E12-DD0D-7940-8801-52AAF4072037}" destId="{47BDDB9C-317F-0943-BD76-EDF5B7FCDDE4}"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F4B01CD-64BA-AB49-A8D6-67DA938897B3}"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A7EE9154-0C09-1F44-A8F5-70EF25CA7499}">
      <dgm:prSet phldrT="[Text]"/>
      <dgm:spPr/>
      <dgm:t>
        <a:bodyPr/>
        <a:lstStyle/>
        <a:p>
          <a:r>
            <a:rPr lang="en-US" dirty="0"/>
            <a:t>Full Employment: </a:t>
          </a:r>
        </a:p>
      </dgm:t>
    </dgm:pt>
    <dgm:pt modelId="{0A854302-9B2E-3346-AD8A-E20C60B3373E}" type="parTrans" cxnId="{6B0659E4-3A32-7043-B407-6073846348F4}">
      <dgm:prSet/>
      <dgm:spPr/>
      <dgm:t>
        <a:bodyPr/>
        <a:lstStyle/>
        <a:p>
          <a:endParaRPr lang="en-US"/>
        </a:p>
      </dgm:t>
    </dgm:pt>
    <dgm:pt modelId="{32F3360A-AF45-0E44-A2F7-5B5DBF00DC0B}" type="sibTrans" cxnId="{6B0659E4-3A32-7043-B407-6073846348F4}">
      <dgm:prSet/>
      <dgm:spPr/>
      <dgm:t>
        <a:bodyPr/>
        <a:lstStyle/>
        <a:p>
          <a:endParaRPr lang="en-US"/>
        </a:p>
      </dgm:t>
    </dgm:pt>
    <dgm:pt modelId="{19C3DF1C-807F-A24B-825C-4A64AE2773FE}">
      <dgm:prSet phldrT="[Text]"/>
      <dgm:spPr/>
      <dgm:t>
        <a:bodyPr/>
        <a:lstStyle/>
        <a:p>
          <a:r>
            <a:rPr lang="en-US" dirty="0"/>
            <a:t>Level of employment resulting when the rate of unemployment is normal, considering both frictional and structural factors.</a:t>
          </a:r>
        </a:p>
      </dgm:t>
    </dgm:pt>
    <dgm:pt modelId="{4D3B658D-35CE-514E-A5A4-AEFB632B6B7D}" type="parTrans" cxnId="{88DA0103-AC82-0146-B39B-EE99768A3B1A}">
      <dgm:prSet/>
      <dgm:spPr/>
      <dgm:t>
        <a:bodyPr/>
        <a:lstStyle/>
        <a:p>
          <a:endParaRPr lang="en-US"/>
        </a:p>
      </dgm:t>
    </dgm:pt>
    <dgm:pt modelId="{D72BC830-49C3-F54F-AB8C-BA600A456525}" type="sibTrans" cxnId="{88DA0103-AC82-0146-B39B-EE99768A3B1A}">
      <dgm:prSet/>
      <dgm:spPr/>
      <dgm:t>
        <a:bodyPr/>
        <a:lstStyle/>
        <a:p>
          <a:endParaRPr lang="en-US"/>
        </a:p>
      </dgm:t>
    </dgm:pt>
    <dgm:pt modelId="{7BBAC837-5F91-D648-8C65-C54B14CE5D02}">
      <dgm:prSet phldrT="[Text]"/>
      <dgm:spPr/>
      <dgm:t>
        <a:bodyPr/>
        <a:lstStyle/>
        <a:p>
          <a:r>
            <a:rPr lang="en-US" dirty="0"/>
            <a:t>Natural Rate of Unemployment: </a:t>
          </a:r>
        </a:p>
      </dgm:t>
    </dgm:pt>
    <dgm:pt modelId="{71CF5CAC-A774-8A4C-926D-B92DCF621108}" type="parTrans" cxnId="{30BC6760-EC87-1F43-BEF7-E37DB392F30A}">
      <dgm:prSet/>
      <dgm:spPr/>
      <dgm:t>
        <a:bodyPr/>
        <a:lstStyle/>
        <a:p>
          <a:endParaRPr lang="en-US"/>
        </a:p>
      </dgm:t>
    </dgm:pt>
    <dgm:pt modelId="{5BEFF535-614E-4A47-9ADF-69B99DE40AED}" type="sibTrans" cxnId="{30BC6760-EC87-1F43-BEF7-E37DB392F30A}">
      <dgm:prSet/>
      <dgm:spPr/>
      <dgm:t>
        <a:bodyPr/>
        <a:lstStyle/>
        <a:p>
          <a:endParaRPr lang="en-US"/>
        </a:p>
      </dgm:t>
    </dgm:pt>
    <dgm:pt modelId="{12178AD3-A456-4745-B2D4-4FFB1257FC78}">
      <dgm:prSet phldrT="[Text]"/>
      <dgm:spPr/>
      <dgm:t>
        <a:bodyPr/>
        <a:lstStyle/>
        <a:p>
          <a:r>
            <a:rPr lang="en-US" dirty="0"/>
            <a:t>Level of unemployment that reflects “job shopping” in an economy of imperfect information and dynamic change.</a:t>
          </a:r>
        </a:p>
      </dgm:t>
    </dgm:pt>
    <dgm:pt modelId="{F2ED9D5B-8B2A-5F4C-B224-B2B4C96C468B}" type="parTrans" cxnId="{B1A9DADF-C07B-AB4F-B4EF-6353DE9C0657}">
      <dgm:prSet/>
      <dgm:spPr/>
      <dgm:t>
        <a:bodyPr/>
        <a:lstStyle/>
        <a:p>
          <a:endParaRPr lang="en-US"/>
        </a:p>
      </dgm:t>
    </dgm:pt>
    <dgm:pt modelId="{EBC74272-07DD-5C40-A981-AC0291E9F096}" type="sibTrans" cxnId="{B1A9DADF-C07B-AB4F-B4EF-6353DE9C0657}">
      <dgm:prSet/>
      <dgm:spPr/>
      <dgm:t>
        <a:bodyPr/>
        <a:lstStyle/>
        <a:p>
          <a:endParaRPr lang="en-US"/>
        </a:p>
      </dgm:t>
    </dgm:pt>
    <dgm:pt modelId="{0407CE58-8498-4B41-9DC4-9E8FF74F80AB}">
      <dgm:prSet phldrT="[Text]"/>
      <dgm:spPr/>
      <dgm:t>
        <a:bodyPr/>
        <a:lstStyle/>
        <a:p>
          <a:r>
            <a:rPr lang="en-US" dirty="0"/>
            <a:t>Full employment is closely related to the concept of the </a:t>
          </a:r>
          <a:r>
            <a:rPr lang="en-US" b="1" i="1" dirty="0"/>
            <a:t>natural rate of unemployment</a:t>
          </a:r>
          <a:r>
            <a:rPr lang="en-US" dirty="0"/>
            <a:t>.</a:t>
          </a:r>
        </a:p>
      </dgm:t>
    </dgm:pt>
    <dgm:pt modelId="{E90FC936-4C70-4C4D-BFCC-924222CBA104}" type="parTrans" cxnId="{660DB015-F8AB-234D-8043-41DB8753E7BB}">
      <dgm:prSet/>
      <dgm:spPr/>
      <dgm:t>
        <a:bodyPr/>
        <a:lstStyle/>
        <a:p>
          <a:endParaRPr lang="en-US"/>
        </a:p>
      </dgm:t>
    </dgm:pt>
    <dgm:pt modelId="{4B044926-5EC0-7048-BD47-370FF6EDA127}" type="sibTrans" cxnId="{660DB015-F8AB-234D-8043-41DB8753E7BB}">
      <dgm:prSet/>
      <dgm:spPr/>
      <dgm:t>
        <a:bodyPr/>
        <a:lstStyle/>
        <a:p>
          <a:endParaRPr lang="en-US"/>
        </a:p>
      </dgm:t>
    </dgm:pt>
    <dgm:pt modelId="{22850A88-AF26-9A4F-8F69-CA2CD29A3860}" type="pres">
      <dgm:prSet presAssocID="{FF4B01CD-64BA-AB49-A8D6-67DA938897B3}" presName="linear" presStyleCnt="0">
        <dgm:presLayoutVars>
          <dgm:animLvl val="lvl"/>
          <dgm:resizeHandles val="exact"/>
        </dgm:presLayoutVars>
      </dgm:prSet>
      <dgm:spPr/>
    </dgm:pt>
    <dgm:pt modelId="{78EC8B9F-0190-9A48-9BE2-0CCD6EE3D63E}" type="pres">
      <dgm:prSet presAssocID="{A7EE9154-0C09-1F44-A8F5-70EF25CA7499}" presName="parentText" presStyleLbl="node1" presStyleIdx="0" presStyleCnt="2">
        <dgm:presLayoutVars>
          <dgm:chMax val="0"/>
          <dgm:bulletEnabled val="1"/>
        </dgm:presLayoutVars>
      </dgm:prSet>
      <dgm:spPr/>
    </dgm:pt>
    <dgm:pt modelId="{31E58E0E-95D5-444C-9CEC-10583DE3E5A3}" type="pres">
      <dgm:prSet presAssocID="{A7EE9154-0C09-1F44-A8F5-70EF25CA7499}" presName="childText" presStyleLbl="revTx" presStyleIdx="0" presStyleCnt="2">
        <dgm:presLayoutVars>
          <dgm:bulletEnabled val="1"/>
        </dgm:presLayoutVars>
      </dgm:prSet>
      <dgm:spPr/>
    </dgm:pt>
    <dgm:pt modelId="{E827A075-0BBF-494D-910C-9A75DB1A045A}" type="pres">
      <dgm:prSet presAssocID="{7BBAC837-5F91-D648-8C65-C54B14CE5D02}" presName="parentText" presStyleLbl="node1" presStyleIdx="1" presStyleCnt="2">
        <dgm:presLayoutVars>
          <dgm:chMax val="0"/>
          <dgm:bulletEnabled val="1"/>
        </dgm:presLayoutVars>
      </dgm:prSet>
      <dgm:spPr/>
    </dgm:pt>
    <dgm:pt modelId="{3528BB78-3C98-C44E-A5A2-433B5C698283}" type="pres">
      <dgm:prSet presAssocID="{7BBAC837-5F91-D648-8C65-C54B14CE5D02}" presName="childText" presStyleLbl="revTx" presStyleIdx="1" presStyleCnt="2">
        <dgm:presLayoutVars>
          <dgm:bulletEnabled val="1"/>
        </dgm:presLayoutVars>
      </dgm:prSet>
      <dgm:spPr/>
    </dgm:pt>
  </dgm:ptLst>
  <dgm:cxnLst>
    <dgm:cxn modelId="{88DA0103-AC82-0146-B39B-EE99768A3B1A}" srcId="{A7EE9154-0C09-1F44-A8F5-70EF25CA7499}" destId="{19C3DF1C-807F-A24B-825C-4A64AE2773FE}" srcOrd="0" destOrd="0" parTransId="{4D3B658D-35CE-514E-A5A4-AEFB632B6B7D}" sibTransId="{D72BC830-49C3-F54F-AB8C-BA600A456525}"/>
    <dgm:cxn modelId="{C4FCD50E-A733-AA44-A8C3-DE5F7C769572}" type="presOf" srcId="{0407CE58-8498-4B41-9DC4-9E8FF74F80AB}" destId="{31E58E0E-95D5-444C-9CEC-10583DE3E5A3}" srcOrd="0" destOrd="1" presId="urn:microsoft.com/office/officeart/2005/8/layout/vList2"/>
    <dgm:cxn modelId="{660DB015-F8AB-234D-8043-41DB8753E7BB}" srcId="{A7EE9154-0C09-1F44-A8F5-70EF25CA7499}" destId="{0407CE58-8498-4B41-9DC4-9E8FF74F80AB}" srcOrd="1" destOrd="0" parTransId="{E90FC936-4C70-4C4D-BFCC-924222CBA104}" sibTransId="{4B044926-5EC0-7048-BD47-370FF6EDA127}"/>
    <dgm:cxn modelId="{7AA25320-2F5B-7D45-B2F5-590DCB76880E}" type="presOf" srcId="{FF4B01CD-64BA-AB49-A8D6-67DA938897B3}" destId="{22850A88-AF26-9A4F-8F69-CA2CD29A3860}" srcOrd="0" destOrd="0" presId="urn:microsoft.com/office/officeart/2005/8/layout/vList2"/>
    <dgm:cxn modelId="{30BC6760-EC87-1F43-BEF7-E37DB392F30A}" srcId="{FF4B01CD-64BA-AB49-A8D6-67DA938897B3}" destId="{7BBAC837-5F91-D648-8C65-C54B14CE5D02}" srcOrd="1" destOrd="0" parTransId="{71CF5CAC-A774-8A4C-926D-B92DCF621108}" sibTransId="{5BEFF535-614E-4A47-9ADF-69B99DE40AED}"/>
    <dgm:cxn modelId="{D5FE298D-DAE2-F14B-8BBA-1EA2A174EAFF}" type="presOf" srcId="{A7EE9154-0C09-1F44-A8F5-70EF25CA7499}" destId="{78EC8B9F-0190-9A48-9BE2-0CCD6EE3D63E}" srcOrd="0" destOrd="0" presId="urn:microsoft.com/office/officeart/2005/8/layout/vList2"/>
    <dgm:cxn modelId="{3F69AFA8-243B-504B-ADB1-EC1D36F2B570}" type="presOf" srcId="{19C3DF1C-807F-A24B-825C-4A64AE2773FE}" destId="{31E58E0E-95D5-444C-9CEC-10583DE3E5A3}" srcOrd="0" destOrd="0" presId="urn:microsoft.com/office/officeart/2005/8/layout/vList2"/>
    <dgm:cxn modelId="{6B1863BD-FE95-E645-AAC1-56763689BDDA}" type="presOf" srcId="{12178AD3-A456-4745-B2D4-4FFB1257FC78}" destId="{3528BB78-3C98-C44E-A5A2-433B5C698283}" srcOrd="0" destOrd="0" presId="urn:microsoft.com/office/officeart/2005/8/layout/vList2"/>
    <dgm:cxn modelId="{15BA8CC4-0A50-B04C-8B3C-69D416B886EF}" type="presOf" srcId="{7BBAC837-5F91-D648-8C65-C54B14CE5D02}" destId="{E827A075-0BBF-494D-910C-9A75DB1A045A}" srcOrd="0" destOrd="0" presId="urn:microsoft.com/office/officeart/2005/8/layout/vList2"/>
    <dgm:cxn modelId="{B1A9DADF-C07B-AB4F-B4EF-6353DE9C0657}" srcId="{7BBAC837-5F91-D648-8C65-C54B14CE5D02}" destId="{12178AD3-A456-4745-B2D4-4FFB1257FC78}" srcOrd="0" destOrd="0" parTransId="{F2ED9D5B-8B2A-5F4C-B224-B2B4C96C468B}" sibTransId="{EBC74272-07DD-5C40-A981-AC0291E9F096}"/>
    <dgm:cxn modelId="{6B0659E4-3A32-7043-B407-6073846348F4}" srcId="{FF4B01CD-64BA-AB49-A8D6-67DA938897B3}" destId="{A7EE9154-0C09-1F44-A8F5-70EF25CA7499}" srcOrd="0" destOrd="0" parTransId="{0A854302-9B2E-3346-AD8A-E20C60B3373E}" sibTransId="{32F3360A-AF45-0E44-A2F7-5B5DBF00DC0B}"/>
    <dgm:cxn modelId="{1D370B14-62E0-994B-949D-3D546CC21B20}" type="presParOf" srcId="{22850A88-AF26-9A4F-8F69-CA2CD29A3860}" destId="{78EC8B9F-0190-9A48-9BE2-0CCD6EE3D63E}" srcOrd="0" destOrd="0" presId="urn:microsoft.com/office/officeart/2005/8/layout/vList2"/>
    <dgm:cxn modelId="{13AB5E5C-DDB7-E041-B390-38911D3C8284}" type="presParOf" srcId="{22850A88-AF26-9A4F-8F69-CA2CD29A3860}" destId="{31E58E0E-95D5-444C-9CEC-10583DE3E5A3}" srcOrd="1" destOrd="0" presId="urn:microsoft.com/office/officeart/2005/8/layout/vList2"/>
    <dgm:cxn modelId="{3AB57D84-5E73-3541-9557-66FD0AAF352A}" type="presParOf" srcId="{22850A88-AF26-9A4F-8F69-CA2CD29A3860}" destId="{E827A075-0BBF-494D-910C-9A75DB1A045A}" srcOrd="2" destOrd="0" presId="urn:microsoft.com/office/officeart/2005/8/layout/vList2"/>
    <dgm:cxn modelId="{8F039691-6921-E744-9F0B-2ED1DB0E9F78}" type="presParOf" srcId="{22850A88-AF26-9A4F-8F69-CA2CD29A3860}" destId="{3528BB78-3C98-C44E-A5A2-433B5C698283}"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27D38A4-2E94-F341-8C9A-C526DBA5ACEF}"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4CDAA6DF-8BE7-8745-9D3D-B85CF08AB954}">
      <dgm:prSet phldrT="[Text]"/>
      <dgm:spPr/>
      <dgm:t>
        <a:bodyPr/>
        <a:lstStyle/>
        <a:p>
          <a:r>
            <a:rPr lang="en-US" dirty="0"/>
            <a:t>The natural rate of unemployment is:</a:t>
          </a:r>
        </a:p>
      </dgm:t>
    </dgm:pt>
    <dgm:pt modelId="{7BD42FDC-DDD0-0043-8E96-0CC813BF119F}" type="parTrans" cxnId="{7DEEEC00-3AF2-924A-B164-698E684A3ACC}">
      <dgm:prSet/>
      <dgm:spPr/>
      <dgm:t>
        <a:bodyPr/>
        <a:lstStyle/>
        <a:p>
          <a:endParaRPr lang="en-US"/>
        </a:p>
      </dgm:t>
    </dgm:pt>
    <dgm:pt modelId="{4B585331-852A-0C4E-8318-F87410C9AFFA}" type="sibTrans" cxnId="{7DEEEC00-3AF2-924A-B164-698E684A3ACC}">
      <dgm:prSet/>
      <dgm:spPr/>
      <dgm:t>
        <a:bodyPr/>
        <a:lstStyle/>
        <a:p>
          <a:endParaRPr lang="en-US"/>
        </a:p>
      </dgm:t>
    </dgm:pt>
    <dgm:pt modelId="{BFE18383-8B02-654C-9B5A-B54DFB0878D5}">
      <dgm:prSet phldrT="[Text]"/>
      <dgm:spPr/>
      <dgm:t>
        <a:bodyPr/>
        <a:lstStyle/>
        <a:p>
          <a:r>
            <a:rPr lang="en-US" dirty="0"/>
            <a:t>neither a temporary high nor temporary low.</a:t>
          </a:r>
        </a:p>
      </dgm:t>
    </dgm:pt>
    <dgm:pt modelId="{44022CBA-CD86-FE4D-B26D-86596A16E831}" type="parTrans" cxnId="{D753C065-E9AC-F54A-A90A-EEEEDED3997B}">
      <dgm:prSet/>
      <dgm:spPr/>
      <dgm:t>
        <a:bodyPr/>
        <a:lstStyle/>
        <a:p>
          <a:endParaRPr lang="en-US"/>
        </a:p>
      </dgm:t>
    </dgm:pt>
    <dgm:pt modelId="{A3683A63-1738-FD42-863C-23FFE4F361E3}" type="sibTrans" cxnId="{D753C065-E9AC-F54A-A90A-EEEEDED3997B}">
      <dgm:prSet/>
      <dgm:spPr/>
      <dgm:t>
        <a:bodyPr/>
        <a:lstStyle/>
        <a:p>
          <a:endParaRPr lang="en-US"/>
        </a:p>
      </dgm:t>
    </dgm:pt>
    <dgm:pt modelId="{5B17033B-7320-2940-AED3-006BFBA15969}">
      <dgm:prSet phldrT="[Text]"/>
      <dgm:spPr/>
      <dgm:t>
        <a:bodyPr/>
        <a:lstStyle/>
        <a:p>
          <a:r>
            <a:rPr lang="en-US" dirty="0"/>
            <a:t>Both demographic factors (e.g. young workers as a share of the labor force) and public policy (e.g. the level of unemployment benefits) influence the natural rate of unemployment.</a:t>
          </a:r>
        </a:p>
      </dgm:t>
    </dgm:pt>
    <dgm:pt modelId="{ED119A1F-C4EA-6343-A09A-279A9EBC3B4D}" type="parTrans" cxnId="{25A19F5C-63A8-C74A-BDD7-EF765A4C9A06}">
      <dgm:prSet/>
      <dgm:spPr/>
      <dgm:t>
        <a:bodyPr/>
        <a:lstStyle/>
        <a:p>
          <a:endParaRPr lang="en-US"/>
        </a:p>
      </dgm:t>
    </dgm:pt>
    <dgm:pt modelId="{8CD6519B-FD6F-8247-8701-D6E43DE1C286}" type="sibTrans" cxnId="{25A19F5C-63A8-C74A-BDD7-EF765A4C9A06}">
      <dgm:prSet/>
      <dgm:spPr/>
      <dgm:t>
        <a:bodyPr/>
        <a:lstStyle/>
        <a:p>
          <a:endParaRPr lang="en-US"/>
        </a:p>
      </dgm:t>
    </dgm:pt>
    <dgm:pt modelId="{21804E2D-DE9B-6143-8779-309C3153CA1E}">
      <dgm:prSet/>
      <dgm:spPr/>
      <dgm:t>
        <a:bodyPr/>
        <a:lstStyle/>
        <a:p>
          <a:r>
            <a:rPr lang="en-US"/>
            <a:t>Actual rate of unemployment generally rises above natural rate during a recession and falls below the natural rate during a boom.</a:t>
          </a:r>
          <a:endParaRPr lang="en-US" dirty="0"/>
        </a:p>
      </dgm:t>
    </dgm:pt>
    <dgm:pt modelId="{212961B1-FCDC-3946-8532-6C572CDEADBE}" type="parTrans" cxnId="{CAE71082-6E85-1248-894A-DC9FED7F56FE}">
      <dgm:prSet/>
      <dgm:spPr/>
      <dgm:t>
        <a:bodyPr/>
        <a:lstStyle/>
        <a:p>
          <a:endParaRPr lang="en-US"/>
        </a:p>
      </dgm:t>
    </dgm:pt>
    <dgm:pt modelId="{B8768EED-DFB0-534E-838B-5C03865F545A}" type="sibTrans" cxnId="{CAE71082-6E85-1248-894A-DC9FED7F56FE}">
      <dgm:prSet/>
      <dgm:spPr/>
      <dgm:t>
        <a:bodyPr/>
        <a:lstStyle/>
        <a:p>
          <a:endParaRPr lang="en-US"/>
        </a:p>
      </dgm:t>
    </dgm:pt>
    <dgm:pt modelId="{D02FBD6B-C4B8-A942-A46B-4A65EAAFAAF1}">
      <dgm:prSet phldrT="[Text]"/>
      <dgm:spPr/>
      <dgm:t>
        <a:bodyPr/>
        <a:lstStyle/>
        <a:p>
          <a:r>
            <a:rPr lang="en-US" dirty="0"/>
            <a:t>a rate that is both achievable and sustainable.</a:t>
          </a:r>
        </a:p>
      </dgm:t>
    </dgm:pt>
    <dgm:pt modelId="{663E504E-8C02-9A42-9E98-A23BFA0D4BC0}" type="parTrans" cxnId="{4B3799FD-E43D-0F49-8257-DD5255DFB06C}">
      <dgm:prSet/>
      <dgm:spPr/>
      <dgm:t>
        <a:bodyPr/>
        <a:lstStyle/>
        <a:p>
          <a:endParaRPr lang="en-US"/>
        </a:p>
      </dgm:t>
    </dgm:pt>
    <dgm:pt modelId="{4FF4569B-51F4-C14D-9CA4-3059A3F87117}" type="sibTrans" cxnId="{4B3799FD-E43D-0F49-8257-DD5255DFB06C}">
      <dgm:prSet/>
      <dgm:spPr/>
      <dgm:t>
        <a:bodyPr/>
        <a:lstStyle/>
        <a:p>
          <a:endParaRPr lang="en-US"/>
        </a:p>
      </dgm:t>
    </dgm:pt>
    <dgm:pt modelId="{7FC433DC-BCCB-5243-A235-5D64301D2308}">
      <dgm:prSet phldrT="[Text]"/>
      <dgm:spPr/>
      <dgm:t>
        <a:bodyPr/>
        <a:lstStyle/>
        <a:p>
          <a:r>
            <a:rPr lang="en-US" dirty="0"/>
            <a:t>the level of unemployment accompanying an economy’s “maximum sustainable rate of output.”</a:t>
          </a:r>
        </a:p>
      </dgm:t>
    </dgm:pt>
    <dgm:pt modelId="{1E82F1A8-3203-EE45-9006-90BF32D75FE6}" type="parTrans" cxnId="{AF9F6524-B1C7-6D46-8571-A596A8473A64}">
      <dgm:prSet/>
      <dgm:spPr/>
      <dgm:t>
        <a:bodyPr/>
        <a:lstStyle/>
        <a:p>
          <a:endParaRPr lang="en-US"/>
        </a:p>
      </dgm:t>
    </dgm:pt>
    <dgm:pt modelId="{8BD0A28E-C42E-5543-9288-2EE438730CD7}" type="sibTrans" cxnId="{AF9F6524-B1C7-6D46-8571-A596A8473A64}">
      <dgm:prSet/>
      <dgm:spPr/>
      <dgm:t>
        <a:bodyPr/>
        <a:lstStyle/>
        <a:p>
          <a:endParaRPr lang="en-US"/>
        </a:p>
      </dgm:t>
    </dgm:pt>
    <dgm:pt modelId="{A532DC3C-8B18-094A-9D59-A34B7A7F2B5B}" type="pres">
      <dgm:prSet presAssocID="{427D38A4-2E94-F341-8C9A-C526DBA5ACEF}" presName="linear" presStyleCnt="0">
        <dgm:presLayoutVars>
          <dgm:animLvl val="lvl"/>
          <dgm:resizeHandles val="exact"/>
        </dgm:presLayoutVars>
      </dgm:prSet>
      <dgm:spPr/>
    </dgm:pt>
    <dgm:pt modelId="{F03BCF04-8FFE-434B-8254-A728A89BA511}" type="pres">
      <dgm:prSet presAssocID="{4CDAA6DF-8BE7-8745-9D3D-B85CF08AB954}" presName="parentText" presStyleLbl="node1" presStyleIdx="0" presStyleCnt="3" custScaleY="59963">
        <dgm:presLayoutVars>
          <dgm:chMax val="0"/>
          <dgm:bulletEnabled val="1"/>
        </dgm:presLayoutVars>
      </dgm:prSet>
      <dgm:spPr/>
    </dgm:pt>
    <dgm:pt modelId="{E41E8D17-6F95-1547-ACB9-9217882973F8}" type="pres">
      <dgm:prSet presAssocID="{4CDAA6DF-8BE7-8745-9D3D-B85CF08AB954}" presName="childText" presStyleLbl="revTx" presStyleIdx="0" presStyleCnt="1">
        <dgm:presLayoutVars>
          <dgm:bulletEnabled val="1"/>
        </dgm:presLayoutVars>
      </dgm:prSet>
      <dgm:spPr/>
    </dgm:pt>
    <dgm:pt modelId="{5F22D56C-15BE-8848-8DA1-F131716A1189}" type="pres">
      <dgm:prSet presAssocID="{5B17033B-7320-2940-AED3-006BFBA15969}" presName="parentText" presStyleLbl="node1" presStyleIdx="1" presStyleCnt="3">
        <dgm:presLayoutVars>
          <dgm:chMax val="0"/>
          <dgm:bulletEnabled val="1"/>
        </dgm:presLayoutVars>
      </dgm:prSet>
      <dgm:spPr/>
    </dgm:pt>
    <dgm:pt modelId="{3F32CDA1-6E08-7F45-B981-7504F4F0A683}" type="pres">
      <dgm:prSet presAssocID="{8CD6519B-FD6F-8247-8701-D6E43DE1C286}" presName="spacer" presStyleCnt="0"/>
      <dgm:spPr/>
    </dgm:pt>
    <dgm:pt modelId="{9500C67F-7736-9946-A726-C52562F00211}" type="pres">
      <dgm:prSet presAssocID="{21804E2D-DE9B-6143-8779-309C3153CA1E}" presName="parentText" presStyleLbl="node1" presStyleIdx="2" presStyleCnt="3">
        <dgm:presLayoutVars>
          <dgm:chMax val="0"/>
          <dgm:bulletEnabled val="1"/>
        </dgm:presLayoutVars>
      </dgm:prSet>
      <dgm:spPr/>
    </dgm:pt>
  </dgm:ptLst>
  <dgm:cxnLst>
    <dgm:cxn modelId="{7DEEEC00-3AF2-924A-B164-698E684A3ACC}" srcId="{427D38A4-2E94-F341-8C9A-C526DBA5ACEF}" destId="{4CDAA6DF-8BE7-8745-9D3D-B85CF08AB954}" srcOrd="0" destOrd="0" parTransId="{7BD42FDC-DDD0-0043-8E96-0CC813BF119F}" sibTransId="{4B585331-852A-0C4E-8318-F87410C9AFFA}"/>
    <dgm:cxn modelId="{AF9F6524-B1C7-6D46-8571-A596A8473A64}" srcId="{4CDAA6DF-8BE7-8745-9D3D-B85CF08AB954}" destId="{7FC433DC-BCCB-5243-A235-5D64301D2308}" srcOrd="2" destOrd="0" parTransId="{1E82F1A8-3203-EE45-9006-90BF32D75FE6}" sibTransId="{8BD0A28E-C42E-5543-9288-2EE438730CD7}"/>
    <dgm:cxn modelId="{46960B3E-5F45-1945-9469-9D3CBE6CBEC2}" type="presOf" srcId="{7FC433DC-BCCB-5243-A235-5D64301D2308}" destId="{E41E8D17-6F95-1547-ACB9-9217882973F8}" srcOrd="0" destOrd="2" presId="urn:microsoft.com/office/officeart/2005/8/layout/vList2"/>
    <dgm:cxn modelId="{60E80951-372A-3047-9367-5C09CADC2A6C}" type="presOf" srcId="{BFE18383-8B02-654C-9B5A-B54DFB0878D5}" destId="{E41E8D17-6F95-1547-ACB9-9217882973F8}" srcOrd="0" destOrd="0" presId="urn:microsoft.com/office/officeart/2005/8/layout/vList2"/>
    <dgm:cxn modelId="{25A19F5C-63A8-C74A-BDD7-EF765A4C9A06}" srcId="{427D38A4-2E94-F341-8C9A-C526DBA5ACEF}" destId="{5B17033B-7320-2940-AED3-006BFBA15969}" srcOrd="1" destOrd="0" parTransId="{ED119A1F-C4EA-6343-A09A-279A9EBC3B4D}" sibTransId="{8CD6519B-FD6F-8247-8701-D6E43DE1C286}"/>
    <dgm:cxn modelId="{24167E60-727F-444B-A716-D2C66614690D}" type="presOf" srcId="{5B17033B-7320-2940-AED3-006BFBA15969}" destId="{5F22D56C-15BE-8848-8DA1-F131716A1189}" srcOrd="0" destOrd="0" presId="urn:microsoft.com/office/officeart/2005/8/layout/vList2"/>
    <dgm:cxn modelId="{D753C065-E9AC-F54A-A90A-EEEEDED3997B}" srcId="{4CDAA6DF-8BE7-8745-9D3D-B85CF08AB954}" destId="{BFE18383-8B02-654C-9B5A-B54DFB0878D5}" srcOrd="0" destOrd="0" parTransId="{44022CBA-CD86-FE4D-B26D-86596A16E831}" sibTransId="{A3683A63-1738-FD42-863C-23FFE4F361E3}"/>
    <dgm:cxn modelId="{97C7DC7C-4603-4947-B79E-F7222A94C85C}" type="presOf" srcId="{427D38A4-2E94-F341-8C9A-C526DBA5ACEF}" destId="{A532DC3C-8B18-094A-9D59-A34B7A7F2B5B}" srcOrd="0" destOrd="0" presId="urn:microsoft.com/office/officeart/2005/8/layout/vList2"/>
    <dgm:cxn modelId="{CAE71082-6E85-1248-894A-DC9FED7F56FE}" srcId="{427D38A4-2E94-F341-8C9A-C526DBA5ACEF}" destId="{21804E2D-DE9B-6143-8779-309C3153CA1E}" srcOrd="2" destOrd="0" parTransId="{212961B1-FCDC-3946-8532-6C572CDEADBE}" sibTransId="{B8768EED-DFB0-534E-838B-5C03865F545A}"/>
    <dgm:cxn modelId="{680581AA-0FF8-8A46-BECF-C002971B4BB1}" type="presOf" srcId="{D02FBD6B-C4B8-A942-A46B-4A65EAAFAAF1}" destId="{E41E8D17-6F95-1547-ACB9-9217882973F8}" srcOrd="0" destOrd="1" presId="urn:microsoft.com/office/officeart/2005/8/layout/vList2"/>
    <dgm:cxn modelId="{508950D8-BD52-7542-907E-CF1CB76DBC8E}" type="presOf" srcId="{21804E2D-DE9B-6143-8779-309C3153CA1E}" destId="{9500C67F-7736-9946-A726-C52562F00211}" srcOrd="0" destOrd="0" presId="urn:microsoft.com/office/officeart/2005/8/layout/vList2"/>
    <dgm:cxn modelId="{97FC71E1-67DA-DC4E-B955-B27976ABF239}" type="presOf" srcId="{4CDAA6DF-8BE7-8745-9D3D-B85CF08AB954}" destId="{F03BCF04-8FFE-434B-8254-A728A89BA511}" srcOrd="0" destOrd="0" presId="urn:microsoft.com/office/officeart/2005/8/layout/vList2"/>
    <dgm:cxn modelId="{4B3799FD-E43D-0F49-8257-DD5255DFB06C}" srcId="{4CDAA6DF-8BE7-8745-9D3D-B85CF08AB954}" destId="{D02FBD6B-C4B8-A942-A46B-4A65EAAFAAF1}" srcOrd="1" destOrd="0" parTransId="{663E504E-8C02-9A42-9E98-A23BFA0D4BC0}" sibTransId="{4FF4569B-51F4-C14D-9CA4-3059A3F87117}"/>
    <dgm:cxn modelId="{F6E82BBA-EE46-284B-9539-86F4C2FCFAB6}" type="presParOf" srcId="{A532DC3C-8B18-094A-9D59-A34B7A7F2B5B}" destId="{F03BCF04-8FFE-434B-8254-A728A89BA511}" srcOrd="0" destOrd="0" presId="urn:microsoft.com/office/officeart/2005/8/layout/vList2"/>
    <dgm:cxn modelId="{D63A7AE0-3D4A-9C48-87FE-F3394F17AECA}" type="presParOf" srcId="{A532DC3C-8B18-094A-9D59-A34B7A7F2B5B}" destId="{E41E8D17-6F95-1547-ACB9-9217882973F8}" srcOrd="1" destOrd="0" presId="urn:microsoft.com/office/officeart/2005/8/layout/vList2"/>
    <dgm:cxn modelId="{46508F45-D8B2-8342-9CE3-0E47CBFB9B3A}" type="presParOf" srcId="{A532DC3C-8B18-094A-9D59-A34B7A7F2B5B}" destId="{5F22D56C-15BE-8848-8DA1-F131716A1189}" srcOrd="2" destOrd="0" presId="urn:microsoft.com/office/officeart/2005/8/layout/vList2"/>
    <dgm:cxn modelId="{5BC23817-0AC8-F543-99DF-59AEFF396FF9}" type="presParOf" srcId="{A532DC3C-8B18-094A-9D59-A34B7A7F2B5B}" destId="{3F32CDA1-6E08-7F45-B981-7504F4F0A683}" srcOrd="3" destOrd="0" presId="urn:microsoft.com/office/officeart/2005/8/layout/vList2"/>
    <dgm:cxn modelId="{E6CD1566-E73E-5047-8DE6-F9E49F4F9095}" type="presParOf" srcId="{A532DC3C-8B18-094A-9D59-A34B7A7F2B5B}" destId="{9500C67F-7736-9946-A726-C52562F00211}"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10628D1-C192-4E4C-9D7A-DAD389D2E9C2}"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29A10573-7F4F-8A4E-957D-769928E23D58}">
      <dgm:prSet phldrT="[Text]"/>
      <dgm:spPr/>
      <dgm:t>
        <a:bodyPr/>
        <a:lstStyle/>
        <a:p>
          <a:r>
            <a:rPr lang="en-US" dirty="0"/>
            <a:t>Potential output: </a:t>
          </a:r>
        </a:p>
      </dgm:t>
    </dgm:pt>
    <dgm:pt modelId="{43D486A4-11A3-B94A-9818-F6F905F81911}" type="parTrans" cxnId="{6051946B-8208-354B-9269-3405C1AD0A79}">
      <dgm:prSet/>
      <dgm:spPr/>
      <dgm:t>
        <a:bodyPr/>
        <a:lstStyle/>
        <a:p>
          <a:endParaRPr lang="en-US"/>
        </a:p>
      </dgm:t>
    </dgm:pt>
    <dgm:pt modelId="{E8A23BBF-34CD-E246-8BB1-A9BF1A3BFC55}" type="sibTrans" cxnId="{6051946B-8208-354B-9269-3405C1AD0A79}">
      <dgm:prSet/>
      <dgm:spPr/>
      <dgm:t>
        <a:bodyPr/>
        <a:lstStyle/>
        <a:p>
          <a:endParaRPr lang="en-US"/>
        </a:p>
      </dgm:t>
    </dgm:pt>
    <dgm:pt modelId="{D2C76CF5-E22A-E644-AA7A-2D011EE28A06}">
      <dgm:prSet phldrT="[Text]"/>
      <dgm:spPr/>
      <dgm:t>
        <a:bodyPr/>
        <a:lstStyle/>
        <a:p>
          <a:r>
            <a:rPr lang="en-US" dirty="0"/>
            <a:t>Maximum sustainable output level consistent with the economy’s resource base, given its institutional arrangements.</a:t>
          </a:r>
        </a:p>
      </dgm:t>
    </dgm:pt>
    <dgm:pt modelId="{F70A5F35-E79A-9446-A0E4-F099BA9C261D}" type="parTrans" cxnId="{C79C9869-648B-4942-B231-2181A7B87380}">
      <dgm:prSet/>
      <dgm:spPr/>
      <dgm:t>
        <a:bodyPr/>
        <a:lstStyle/>
        <a:p>
          <a:endParaRPr lang="en-US"/>
        </a:p>
      </dgm:t>
    </dgm:pt>
    <dgm:pt modelId="{03F14D94-8D34-0648-A238-6EC208BBEAD9}" type="sibTrans" cxnId="{C79C9869-648B-4942-B231-2181A7B87380}">
      <dgm:prSet/>
      <dgm:spPr/>
      <dgm:t>
        <a:bodyPr/>
        <a:lstStyle/>
        <a:p>
          <a:endParaRPr lang="en-US"/>
        </a:p>
      </dgm:t>
    </dgm:pt>
    <dgm:pt modelId="{4E6F92D0-C512-6848-92D2-EB7E4278B0C5}">
      <dgm:prSet phldrT="[Text]"/>
      <dgm:spPr/>
      <dgm:t>
        <a:bodyPr/>
        <a:lstStyle/>
        <a:p>
          <a:r>
            <a:rPr lang="en-US" b="1" i="1" dirty="0"/>
            <a:t>Actual</a:t>
          </a:r>
          <a:r>
            <a:rPr lang="en-US" dirty="0"/>
            <a:t> and </a:t>
          </a:r>
          <a:r>
            <a:rPr lang="en-US" b="1" i="1" dirty="0"/>
            <a:t>potential output</a:t>
          </a:r>
          <a:r>
            <a:rPr lang="en-US" dirty="0"/>
            <a:t> will be equal when the economy is at full employment.</a:t>
          </a:r>
        </a:p>
      </dgm:t>
    </dgm:pt>
    <dgm:pt modelId="{C66E50EC-F1AD-6C41-9988-0226DFE68E53}" type="parTrans" cxnId="{70C1CA23-D68A-6F44-9774-B00A451D7AC0}">
      <dgm:prSet/>
      <dgm:spPr/>
      <dgm:t>
        <a:bodyPr/>
        <a:lstStyle/>
        <a:p>
          <a:endParaRPr lang="en-US"/>
        </a:p>
      </dgm:t>
    </dgm:pt>
    <dgm:pt modelId="{87641165-D980-9B45-8685-DB0658C79CEA}" type="sibTrans" cxnId="{70C1CA23-D68A-6F44-9774-B00A451D7AC0}">
      <dgm:prSet/>
      <dgm:spPr/>
      <dgm:t>
        <a:bodyPr/>
        <a:lstStyle/>
        <a:p>
          <a:endParaRPr lang="en-US"/>
        </a:p>
      </dgm:t>
    </dgm:pt>
    <dgm:pt modelId="{191F22FE-94FA-7C4A-9D04-E37B94578AB4}" type="pres">
      <dgm:prSet presAssocID="{510628D1-C192-4E4C-9D7A-DAD389D2E9C2}" presName="linear" presStyleCnt="0">
        <dgm:presLayoutVars>
          <dgm:animLvl val="lvl"/>
          <dgm:resizeHandles val="exact"/>
        </dgm:presLayoutVars>
      </dgm:prSet>
      <dgm:spPr/>
    </dgm:pt>
    <dgm:pt modelId="{C3376CAB-3BFA-B245-B7B1-E2525A3F6213}" type="pres">
      <dgm:prSet presAssocID="{29A10573-7F4F-8A4E-957D-769928E23D58}" presName="parentText" presStyleLbl="node1" presStyleIdx="0" presStyleCnt="1">
        <dgm:presLayoutVars>
          <dgm:chMax val="0"/>
          <dgm:bulletEnabled val="1"/>
        </dgm:presLayoutVars>
      </dgm:prSet>
      <dgm:spPr/>
    </dgm:pt>
    <dgm:pt modelId="{09654A3F-0F86-6246-B97A-545DE19EDC28}" type="pres">
      <dgm:prSet presAssocID="{29A10573-7F4F-8A4E-957D-769928E23D58}" presName="childText" presStyleLbl="revTx" presStyleIdx="0" presStyleCnt="1">
        <dgm:presLayoutVars>
          <dgm:bulletEnabled val="1"/>
        </dgm:presLayoutVars>
      </dgm:prSet>
      <dgm:spPr/>
    </dgm:pt>
  </dgm:ptLst>
  <dgm:cxnLst>
    <dgm:cxn modelId="{8F284B10-85BA-E149-9A90-A2C3B3B9F580}" type="presOf" srcId="{4E6F92D0-C512-6848-92D2-EB7E4278B0C5}" destId="{09654A3F-0F86-6246-B97A-545DE19EDC28}" srcOrd="0" destOrd="1" presId="urn:microsoft.com/office/officeart/2005/8/layout/vList2"/>
    <dgm:cxn modelId="{F3EC7416-732E-564A-932C-32ECA350F8ED}" type="presOf" srcId="{510628D1-C192-4E4C-9D7A-DAD389D2E9C2}" destId="{191F22FE-94FA-7C4A-9D04-E37B94578AB4}" srcOrd="0" destOrd="0" presId="urn:microsoft.com/office/officeart/2005/8/layout/vList2"/>
    <dgm:cxn modelId="{70C1CA23-D68A-6F44-9774-B00A451D7AC0}" srcId="{29A10573-7F4F-8A4E-957D-769928E23D58}" destId="{4E6F92D0-C512-6848-92D2-EB7E4278B0C5}" srcOrd="1" destOrd="0" parTransId="{C66E50EC-F1AD-6C41-9988-0226DFE68E53}" sibTransId="{87641165-D980-9B45-8685-DB0658C79CEA}"/>
    <dgm:cxn modelId="{C79C9869-648B-4942-B231-2181A7B87380}" srcId="{29A10573-7F4F-8A4E-957D-769928E23D58}" destId="{D2C76CF5-E22A-E644-AA7A-2D011EE28A06}" srcOrd="0" destOrd="0" parTransId="{F70A5F35-E79A-9446-A0E4-F099BA9C261D}" sibTransId="{03F14D94-8D34-0648-A238-6EC208BBEAD9}"/>
    <dgm:cxn modelId="{6051946B-8208-354B-9269-3405C1AD0A79}" srcId="{510628D1-C192-4E4C-9D7A-DAD389D2E9C2}" destId="{29A10573-7F4F-8A4E-957D-769928E23D58}" srcOrd="0" destOrd="0" parTransId="{43D486A4-11A3-B94A-9818-F6F905F81911}" sibTransId="{E8A23BBF-34CD-E246-8BB1-A9BF1A3BFC55}"/>
    <dgm:cxn modelId="{D3EDCDDC-3C08-C043-B1B8-62FD5DCB79EA}" type="presOf" srcId="{D2C76CF5-E22A-E644-AA7A-2D011EE28A06}" destId="{09654A3F-0F86-6246-B97A-545DE19EDC28}" srcOrd="0" destOrd="0" presId="urn:microsoft.com/office/officeart/2005/8/layout/vList2"/>
    <dgm:cxn modelId="{E74DDDE6-5706-AC47-9549-1FCC396083B9}" type="presOf" srcId="{29A10573-7F4F-8A4E-957D-769928E23D58}" destId="{C3376CAB-3BFA-B245-B7B1-E2525A3F6213}" srcOrd="0" destOrd="0" presId="urn:microsoft.com/office/officeart/2005/8/layout/vList2"/>
    <dgm:cxn modelId="{1D5B1DA0-AD2F-694E-B797-78DFD3F3C62F}" type="presParOf" srcId="{191F22FE-94FA-7C4A-9D04-E37B94578AB4}" destId="{C3376CAB-3BFA-B245-B7B1-E2525A3F6213}" srcOrd="0" destOrd="0" presId="urn:microsoft.com/office/officeart/2005/8/layout/vList2"/>
    <dgm:cxn modelId="{048A9598-36A6-6E43-ACFC-9B300DFE675F}" type="presParOf" srcId="{191F22FE-94FA-7C4A-9D04-E37B94578AB4}" destId="{09654A3F-0F86-6246-B97A-545DE19EDC2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1. During a recession, which of the following will be true?</a:t>
          </a:r>
        </a:p>
        <a:p>
          <a:pPr marL="301752"/>
          <a:r>
            <a:rPr lang="en-US" sz="2400" dirty="0"/>
            <a:t>(a) Actual rate of unemployment will be lower than the natural rate.</a:t>
          </a:r>
        </a:p>
        <a:p>
          <a:pPr marL="301752"/>
          <a:r>
            <a:rPr lang="en-US" sz="2400" dirty="0"/>
            <a:t>(b) Actual GDP will be lower than potential GDP.</a:t>
          </a:r>
        </a:p>
        <a:p>
          <a:pPr marL="301752"/>
          <a:r>
            <a:rPr lang="en-US" sz="2400" dirty="0"/>
            <a:t>(c) Actual employment will exceed what is considered as full employment.</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681E4917-1A02-AB48-B654-CFA8802CEE78}">
      <dgm:prSet custT="1"/>
      <dgm:spPr/>
      <dgm:t>
        <a:bodyPr/>
        <a:lstStyle/>
        <a:p>
          <a:r>
            <a:rPr lang="en-US" sz="2400" dirty="0"/>
            <a:t>2. How will increased usage of the Internet by employers and employees influence the job search process? Will it tend to increase or decrease the natural rate of unemployment?</a:t>
          </a:r>
        </a:p>
      </dgm:t>
    </dgm:pt>
    <dgm:pt modelId="{06C30931-2B31-554A-9BC7-1FA9EC116A5B}" type="parTrans" cxnId="{2B2E3D14-EF6E-9446-878A-F87064165152}">
      <dgm:prSet/>
      <dgm:spPr/>
      <dgm:t>
        <a:bodyPr/>
        <a:lstStyle/>
        <a:p>
          <a:endParaRPr lang="en-US"/>
        </a:p>
      </dgm:t>
    </dgm:pt>
    <dgm:pt modelId="{E4F5A259-0197-3B44-A23F-B1BD8B3C3156}" type="sibTrans" cxnId="{2B2E3D14-EF6E-9446-878A-F87064165152}">
      <dgm:prSet/>
      <dgm:spPr/>
      <dgm:t>
        <a:bodyPr/>
        <a:lstStyle/>
        <a:p>
          <a:endParaRPr lang="en-US"/>
        </a:p>
      </dgm:t>
    </dgm:pt>
    <dgm:pt modelId="{4091BD9F-2C06-D249-B98D-9BB3914D5F47}">
      <dgm:prSet custT="1"/>
      <dgm:spPr/>
      <dgm:t>
        <a:bodyPr/>
        <a:lstStyle/>
        <a:p>
          <a:r>
            <a:rPr lang="en-US" sz="2400" dirty="0"/>
            <a:t>3. (True or false) When full employment is present the rate </a:t>
          </a:r>
          <a:br>
            <a:rPr lang="en-US" sz="2400" dirty="0"/>
          </a:br>
          <a:r>
            <a:rPr lang="en-US" sz="2400" dirty="0"/>
            <a:t>of unemployment will be zero.</a:t>
          </a:r>
        </a:p>
      </dgm:t>
    </dgm:pt>
    <dgm:pt modelId="{16007DEF-5E4D-CF4C-837B-45B852E9B79F}" type="parTrans" cxnId="{90EBF556-C677-C34B-8F87-09975C1FEC7C}">
      <dgm:prSet/>
      <dgm:spPr/>
      <dgm:t>
        <a:bodyPr/>
        <a:lstStyle/>
        <a:p>
          <a:endParaRPr lang="en-US"/>
        </a:p>
      </dgm:t>
    </dgm:pt>
    <dgm:pt modelId="{F28740AB-A8C4-EE48-8B43-0772D2AF17A6}" type="sibTrans" cxnId="{90EBF556-C677-C34B-8F87-09975C1FEC7C}">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3"/>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3" custScaleY="111377" custLinFactNeighborX="322" custLinFactNeighborY="320"/>
      <dgm:spPr/>
    </dgm:pt>
    <dgm:pt modelId="{F90D3134-D7BC-4B28-85C9-FC158B7B1707}" type="pres">
      <dgm:prSet presAssocID="{E095EAFF-FC28-4DDB-A62D-294ABADF82D4}" presName="vert1" presStyleCnt="0"/>
      <dgm:spPr/>
    </dgm:pt>
    <dgm:pt modelId="{C99B7220-FEDB-2A4F-A05D-9C3666DD011C}" type="pres">
      <dgm:prSet presAssocID="{681E4917-1A02-AB48-B654-CFA8802CEE78}" presName="thickLine" presStyleLbl="alignNode1" presStyleIdx="1" presStyleCnt="3"/>
      <dgm:spPr/>
    </dgm:pt>
    <dgm:pt modelId="{DB2D3FE4-E9E3-4A49-8C5A-C548548DFE68}" type="pres">
      <dgm:prSet presAssocID="{681E4917-1A02-AB48-B654-CFA8802CEE78}" presName="horz1" presStyleCnt="0"/>
      <dgm:spPr/>
    </dgm:pt>
    <dgm:pt modelId="{5A2A71AC-4D91-7B43-9643-E850BA38CBF9}" type="pres">
      <dgm:prSet presAssocID="{681E4917-1A02-AB48-B654-CFA8802CEE78}" presName="tx1" presStyleLbl="revTx" presStyleIdx="1" presStyleCnt="3" custScaleY="59875"/>
      <dgm:spPr/>
    </dgm:pt>
    <dgm:pt modelId="{FEEA6519-1053-F04D-992F-75E59C7A4382}" type="pres">
      <dgm:prSet presAssocID="{681E4917-1A02-AB48-B654-CFA8802CEE78}" presName="vert1" presStyleCnt="0"/>
      <dgm:spPr/>
    </dgm:pt>
    <dgm:pt modelId="{C69CBCE0-BC7D-2D44-BFC2-496B3D8824FA}" type="pres">
      <dgm:prSet presAssocID="{4091BD9F-2C06-D249-B98D-9BB3914D5F47}" presName="thickLine" presStyleLbl="alignNode1" presStyleIdx="2" presStyleCnt="3"/>
      <dgm:spPr/>
    </dgm:pt>
    <dgm:pt modelId="{34828010-C86F-9D4C-AEB9-12A79A628FAA}" type="pres">
      <dgm:prSet presAssocID="{4091BD9F-2C06-D249-B98D-9BB3914D5F47}" presName="horz1" presStyleCnt="0"/>
      <dgm:spPr/>
    </dgm:pt>
    <dgm:pt modelId="{14A89F7A-68FF-3A45-AAE3-64C95C9DF6AB}" type="pres">
      <dgm:prSet presAssocID="{4091BD9F-2C06-D249-B98D-9BB3914D5F47}" presName="tx1" presStyleLbl="revTx" presStyleIdx="2" presStyleCnt="3" custScaleY="48058"/>
      <dgm:spPr/>
    </dgm:pt>
    <dgm:pt modelId="{63AAA931-46ED-044F-B103-B305A7A41688}" type="pres">
      <dgm:prSet presAssocID="{4091BD9F-2C06-D249-B98D-9BB3914D5F47}" presName="vert1" presStyleCnt="0"/>
      <dgm:spPr/>
    </dgm:pt>
  </dgm:ptLst>
  <dgm:cxnLst>
    <dgm:cxn modelId="{2B2E3D14-EF6E-9446-878A-F87064165152}" srcId="{B8B9FAC9-DA7F-408E-9F38-FBA266BF6D4A}" destId="{681E4917-1A02-AB48-B654-CFA8802CEE78}" srcOrd="1" destOrd="0" parTransId="{06C30931-2B31-554A-9BC7-1FA9EC116A5B}" sibTransId="{E4F5A259-0197-3B44-A23F-B1BD8B3C3156}"/>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90EBF556-C677-C34B-8F87-09975C1FEC7C}" srcId="{B8B9FAC9-DA7F-408E-9F38-FBA266BF6D4A}" destId="{4091BD9F-2C06-D249-B98D-9BB3914D5F47}" srcOrd="2" destOrd="0" parTransId="{16007DEF-5E4D-CF4C-837B-45B852E9B79F}" sibTransId="{F28740AB-A8C4-EE48-8B43-0772D2AF17A6}"/>
    <dgm:cxn modelId="{BA4C8C76-1E04-5642-84F5-BCFD3130FDF3}" type="presOf" srcId="{681E4917-1A02-AB48-B654-CFA8802CEE78}" destId="{5A2A71AC-4D91-7B43-9643-E850BA38CBF9}" srcOrd="0" destOrd="0" presId="urn:microsoft.com/office/officeart/2008/layout/LinedList"/>
    <dgm:cxn modelId="{086BA3AA-ACF5-401D-80D4-A101082A8FC4}" type="presOf" srcId="{E095EAFF-FC28-4DDB-A62D-294ABADF82D4}" destId="{724936F2-3634-42FF-834E-CC85BDA7299D}" srcOrd="0" destOrd="0" presId="urn:microsoft.com/office/officeart/2008/layout/LinedList"/>
    <dgm:cxn modelId="{75864DAE-6D68-5743-89BD-C1589F851FB5}" type="presOf" srcId="{4091BD9F-2C06-D249-B98D-9BB3914D5F47}" destId="{14A89F7A-68FF-3A45-AAE3-64C95C9DF6AB}"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5E7A0286-0162-5A44-AA49-3A5D5F1399D3}" type="presParOf" srcId="{B7EFA218-8B3B-4A18-8423-43E679B4D399}" destId="{C99B7220-FEDB-2A4F-A05D-9C3666DD011C}" srcOrd="2" destOrd="0" presId="urn:microsoft.com/office/officeart/2008/layout/LinedList"/>
    <dgm:cxn modelId="{A4DC72C0-B376-E947-A4D4-1F5F64E7A228}" type="presParOf" srcId="{B7EFA218-8B3B-4A18-8423-43E679B4D399}" destId="{DB2D3FE4-E9E3-4A49-8C5A-C548548DFE68}" srcOrd="3" destOrd="0" presId="urn:microsoft.com/office/officeart/2008/layout/LinedList"/>
    <dgm:cxn modelId="{B41E4D99-BC7C-D245-A7B5-0E8A16867A68}" type="presParOf" srcId="{DB2D3FE4-E9E3-4A49-8C5A-C548548DFE68}" destId="{5A2A71AC-4D91-7B43-9643-E850BA38CBF9}" srcOrd="0" destOrd="0" presId="urn:microsoft.com/office/officeart/2008/layout/LinedList"/>
    <dgm:cxn modelId="{256C1595-A970-1540-BE93-18C1458724B3}" type="presParOf" srcId="{DB2D3FE4-E9E3-4A49-8C5A-C548548DFE68}" destId="{FEEA6519-1053-F04D-992F-75E59C7A4382}" srcOrd="1" destOrd="0" presId="urn:microsoft.com/office/officeart/2008/layout/LinedList"/>
    <dgm:cxn modelId="{7691C130-6286-9049-8F5D-36072F78F6AE}" type="presParOf" srcId="{B7EFA218-8B3B-4A18-8423-43E679B4D399}" destId="{C69CBCE0-BC7D-2D44-BFC2-496B3D8824FA}" srcOrd="4" destOrd="0" presId="urn:microsoft.com/office/officeart/2008/layout/LinedList"/>
    <dgm:cxn modelId="{6F55F007-6E3B-0244-B010-C3F960BE77AB}" type="presParOf" srcId="{B7EFA218-8B3B-4A18-8423-43E679B4D399}" destId="{34828010-C86F-9D4C-AEB9-12A79A628FAA}" srcOrd="5" destOrd="0" presId="urn:microsoft.com/office/officeart/2008/layout/LinedList"/>
    <dgm:cxn modelId="{7DAC6E2E-AEB0-A846-AA19-5130C7108EB1}" type="presParOf" srcId="{34828010-C86F-9D4C-AEB9-12A79A628FAA}" destId="{14A89F7A-68FF-3A45-AAE3-64C95C9DF6AB}" srcOrd="0" destOrd="0" presId="urn:microsoft.com/office/officeart/2008/layout/LinedList"/>
    <dgm:cxn modelId="{9370F1D2-CF04-B94D-93C0-7D9BC321F406}" type="presParOf" srcId="{34828010-C86F-9D4C-AEB9-12A79A628FAA}" destId="{63AAA931-46ED-044F-B103-B305A7A4168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4. What is the relationship between full employment and the natural rate of unemployment? Why might the natural rate change?</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681E4917-1A02-AB48-B654-CFA8802CEE78}">
      <dgm:prSet custT="1"/>
      <dgm:spPr/>
      <dgm:t>
        <a:bodyPr/>
        <a:lstStyle/>
        <a:p>
          <a:pPr marL="0"/>
          <a:r>
            <a:rPr lang="en-US" sz="2400" dirty="0"/>
            <a:t>5. Frictional unemployment is a result of:</a:t>
          </a:r>
        </a:p>
        <a:p>
          <a:pPr marL="301752"/>
          <a:r>
            <a:rPr lang="en-US" sz="2400" dirty="0"/>
            <a:t>(a) not enough jobs for everyone to be employed</a:t>
          </a:r>
        </a:p>
        <a:p>
          <a:pPr marL="301752"/>
          <a:r>
            <a:rPr lang="en-US" sz="2400" dirty="0"/>
            <a:t>(b) unemployed workers’ skills not matching those needed for available jobs</a:t>
          </a:r>
        </a:p>
        <a:p>
          <a:pPr marL="301752"/>
          <a:r>
            <a:rPr lang="en-US" sz="2400" dirty="0"/>
            <a:t>(c) a decline in the demand for labor, such as during a recession</a:t>
          </a:r>
        </a:p>
        <a:p>
          <a:pPr marL="301752"/>
          <a:r>
            <a:rPr lang="en-US" sz="2400" dirty="0"/>
            <a:t>(d) imperfect information and temporary periods of unemployment while workers change jobs</a:t>
          </a:r>
        </a:p>
      </dgm:t>
    </dgm:pt>
    <dgm:pt modelId="{06C30931-2B31-554A-9BC7-1FA9EC116A5B}" type="parTrans" cxnId="{2B2E3D14-EF6E-9446-878A-F87064165152}">
      <dgm:prSet/>
      <dgm:spPr/>
      <dgm:t>
        <a:bodyPr/>
        <a:lstStyle/>
        <a:p>
          <a:endParaRPr lang="en-US"/>
        </a:p>
      </dgm:t>
    </dgm:pt>
    <dgm:pt modelId="{E4F5A259-0197-3B44-A23F-B1BD8B3C3156}" type="sibTrans" cxnId="{2B2E3D14-EF6E-9446-878A-F87064165152}">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2"/>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2" custScaleY="25508" custLinFactNeighborX="322" custLinFactNeighborY="320"/>
      <dgm:spPr/>
    </dgm:pt>
    <dgm:pt modelId="{F90D3134-D7BC-4B28-85C9-FC158B7B1707}" type="pres">
      <dgm:prSet presAssocID="{E095EAFF-FC28-4DDB-A62D-294ABADF82D4}" presName="vert1" presStyleCnt="0"/>
      <dgm:spPr/>
    </dgm:pt>
    <dgm:pt modelId="{C99B7220-FEDB-2A4F-A05D-9C3666DD011C}" type="pres">
      <dgm:prSet presAssocID="{681E4917-1A02-AB48-B654-CFA8802CEE78}" presName="thickLine" presStyleLbl="alignNode1" presStyleIdx="1" presStyleCnt="2"/>
      <dgm:spPr/>
    </dgm:pt>
    <dgm:pt modelId="{DB2D3FE4-E9E3-4A49-8C5A-C548548DFE68}" type="pres">
      <dgm:prSet presAssocID="{681E4917-1A02-AB48-B654-CFA8802CEE78}" presName="horz1" presStyleCnt="0"/>
      <dgm:spPr/>
    </dgm:pt>
    <dgm:pt modelId="{5A2A71AC-4D91-7B43-9643-E850BA38CBF9}" type="pres">
      <dgm:prSet presAssocID="{681E4917-1A02-AB48-B654-CFA8802CEE78}" presName="tx1" presStyleLbl="revTx" presStyleIdx="1" presStyleCnt="2" custScaleY="64495"/>
      <dgm:spPr/>
    </dgm:pt>
    <dgm:pt modelId="{FEEA6519-1053-F04D-992F-75E59C7A4382}" type="pres">
      <dgm:prSet presAssocID="{681E4917-1A02-AB48-B654-CFA8802CEE78}" presName="vert1" presStyleCnt="0"/>
      <dgm:spPr/>
    </dgm:pt>
  </dgm:ptLst>
  <dgm:cxnLst>
    <dgm:cxn modelId="{2B2E3D14-EF6E-9446-878A-F87064165152}" srcId="{B8B9FAC9-DA7F-408E-9F38-FBA266BF6D4A}" destId="{681E4917-1A02-AB48-B654-CFA8802CEE78}" srcOrd="1" destOrd="0" parTransId="{06C30931-2B31-554A-9BC7-1FA9EC116A5B}" sibTransId="{E4F5A259-0197-3B44-A23F-B1BD8B3C3156}"/>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BA4C8C76-1E04-5642-84F5-BCFD3130FDF3}" type="presOf" srcId="{681E4917-1A02-AB48-B654-CFA8802CEE78}" destId="{5A2A71AC-4D91-7B43-9643-E850BA38CBF9}" srcOrd="0" destOrd="0" presId="urn:microsoft.com/office/officeart/2008/layout/LinedList"/>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5E7A0286-0162-5A44-AA49-3A5D5F1399D3}" type="presParOf" srcId="{B7EFA218-8B3B-4A18-8423-43E679B4D399}" destId="{C99B7220-FEDB-2A4F-A05D-9C3666DD011C}" srcOrd="2" destOrd="0" presId="urn:microsoft.com/office/officeart/2008/layout/LinedList"/>
    <dgm:cxn modelId="{A4DC72C0-B376-E947-A4D4-1F5F64E7A228}" type="presParOf" srcId="{B7EFA218-8B3B-4A18-8423-43E679B4D399}" destId="{DB2D3FE4-E9E3-4A49-8C5A-C548548DFE68}" srcOrd="3" destOrd="0" presId="urn:microsoft.com/office/officeart/2008/layout/LinedList"/>
    <dgm:cxn modelId="{B41E4D99-BC7C-D245-A7B5-0E8A16867A68}" type="presParOf" srcId="{DB2D3FE4-E9E3-4A49-8C5A-C548548DFE68}" destId="{5A2A71AC-4D91-7B43-9643-E850BA38CBF9}" srcOrd="0" destOrd="0" presId="urn:microsoft.com/office/officeart/2008/layout/LinedList"/>
    <dgm:cxn modelId="{256C1595-A970-1540-BE93-18C1458724B3}" type="presParOf" srcId="{DB2D3FE4-E9E3-4A49-8C5A-C548548DFE68}" destId="{FEEA6519-1053-F04D-992F-75E59C7A438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6A92E79-F559-D840-92AF-08B8CFE81F06}"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ADA6D6FC-A3B7-D04B-BFA4-E94213E44F0F}">
      <dgm:prSet phldrT="[Text]"/>
      <dgm:spPr/>
      <dgm:t>
        <a:bodyPr/>
        <a:lstStyle/>
        <a:p>
          <a:r>
            <a:rPr lang="en-US" b="1" i="1" dirty="0"/>
            <a:t>Inflation</a:t>
          </a:r>
          <a:r>
            <a:rPr lang="en-US" dirty="0"/>
            <a:t> is a change in the general level of prices as measured by a price index such as the GDP deflator or the consumer price index.</a:t>
          </a:r>
        </a:p>
      </dgm:t>
    </dgm:pt>
    <dgm:pt modelId="{0048337C-09B3-4D40-9345-1D2DCADA60BE}" type="parTrans" cxnId="{49268A1F-57C6-7A42-B89D-E817126AAE90}">
      <dgm:prSet/>
      <dgm:spPr/>
      <dgm:t>
        <a:bodyPr/>
        <a:lstStyle/>
        <a:p>
          <a:endParaRPr lang="en-US"/>
        </a:p>
      </dgm:t>
    </dgm:pt>
    <dgm:pt modelId="{0BD5AB2A-5656-E149-84F8-802D38CA886D}" type="sibTrans" cxnId="{49268A1F-57C6-7A42-B89D-E817126AAE90}">
      <dgm:prSet/>
      <dgm:spPr/>
      <dgm:t>
        <a:bodyPr/>
        <a:lstStyle/>
        <a:p>
          <a:endParaRPr lang="en-US"/>
        </a:p>
      </dgm:t>
    </dgm:pt>
    <dgm:pt modelId="{4A4D9E79-8D82-F341-A8B2-3620B664B728}">
      <dgm:prSet phldrT="[Text]"/>
      <dgm:spPr/>
      <dgm:t>
        <a:bodyPr/>
        <a:lstStyle/>
        <a:p>
          <a:r>
            <a:rPr lang="en-US" dirty="0"/>
            <a:t>Inflation is generally measured at an annual rate.</a:t>
          </a:r>
        </a:p>
      </dgm:t>
    </dgm:pt>
    <dgm:pt modelId="{7EF66314-530C-5A46-9DC3-CB8015AF1C8A}" type="parTrans" cxnId="{C4E5C366-C79E-5543-ACD2-2B9DB1C69A7B}">
      <dgm:prSet/>
      <dgm:spPr/>
      <dgm:t>
        <a:bodyPr/>
        <a:lstStyle/>
        <a:p>
          <a:endParaRPr lang="en-US"/>
        </a:p>
      </dgm:t>
    </dgm:pt>
    <dgm:pt modelId="{AB48BDB0-07E7-6844-9D83-DBDB9F0CBF4D}" type="sibTrans" cxnId="{C4E5C366-C79E-5543-ACD2-2B9DB1C69A7B}">
      <dgm:prSet/>
      <dgm:spPr/>
      <dgm:t>
        <a:bodyPr/>
        <a:lstStyle/>
        <a:p>
          <a:endParaRPr lang="en-US"/>
        </a:p>
      </dgm:t>
    </dgm:pt>
    <dgm:pt modelId="{78DEFAD2-88CE-604A-B429-162CAF164FCB}">
      <dgm:prSet phldrT="[Text]"/>
      <dgm:spPr/>
      <dgm:t>
        <a:bodyPr/>
        <a:lstStyle/>
        <a:p>
          <a:r>
            <a:rPr lang="en-US" dirty="0"/>
            <a:t>When inflation is high, the year-to-year changes in the inflation rate are nearly always highly variable, making them difficult to predict. </a:t>
          </a:r>
        </a:p>
      </dgm:t>
    </dgm:pt>
    <dgm:pt modelId="{8D1465D2-C3CD-0348-8E91-9A75E05F81D9}" type="parTrans" cxnId="{9E1B77BB-99C8-A94D-8989-E8E1B6310CC9}">
      <dgm:prSet/>
      <dgm:spPr/>
      <dgm:t>
        <a:bodyPr/>
        <a:lstStyle/>
        <a:p>
          <a:endParaRPr lang="en-US"/>
        </a:p>
      </dgm:t>
    </dgm:pt>
    <dgm:pt modelId="{39794715-97BB-0B4F-8991-0ACF2FDFD916}" type="sibTrans" cxnId="{9E1B77BB-99C8-A94D-8989-E8E1B6310CC9}">
      <dgm:prSet/>
      <dgm:spPr/>
      <dgm:t>
        <a:bodyPr/>
        <a:lstStyle/>
        <a:p>
          <a:endParaRPr lang="en-US"/>
        </a:p>
      </dgm:t>
    </dgm:pt>
    <dgm:pt modelId="{14EA52B8-A185-2E45-8B0B-F00F0C350585}" type="pres">
      <dgm:prSet presAssocID="{06A92E79-F559-D840-92AF-08B8CFE81F06}" presName="linear" presStyleCnt="0">
        <dgm:presLayoutVars>
          <dgm:animLvl val="lvl"/>
          <dgm:resizeHandles val="exact"/>
        </dgm:presLayoutVars>
      </dgm:prSet>
      <dgm:spPr/>
    </dgm:pt>
    <dgm:pt modelId="{112118E3-D3BD-614F-BCF5-F048C917CE9B}" type="pres">
      <dgm:prSet presAssocID="{ADA6D6FC-A3B7-D04B-BFA4-E94213E44F0F}" presName="parentText" presStyleLbl="node1" presStyleIdx="0" presStyleCnt="1">
        <dgm:presLayoutVars>
          <dgm:chMax val="0"/>
          <dgm:bulletEnabled val="1"/>
        </dgm:presLayoutVars>
      </dgm:prSet>
      <dgm:spPr/>
    </dgm:pt>
    <dgm:pt modelId="{93112718-5629-CE47-96B5-C518FD590A83}" type="pres">
      <dgm:prSet presAssocID="{ADA6D6FC-A3B7-D04B-BFA4-E94213E44F0F}" presName="childText" presStyleLbl="revTx" presStyleIdx="0" presStyleCnt="1">
        <dgm:presLayoutVars>
          <dgm:bulletEnabled val="1"/>
        </dgm:presLayoutVars>
      </dgm:prSet>
      <dgm:spPr/>
    </dgm:pt>
  </dgm:ptLst>
  <dgm:cxnLst>
    <dgm:cxn modelId="{7DD2950A-559B-534E-8CDD-6D94E24A8FF4}" type="presOf" srcId="{06A92E79-F559-D840-92AF-08B8CFE81F06}" destId="{14EA52B8-A185-2E45-8B0B-F00F0C350585}" srcOrd="0" destOrd="0" presId="urn:microsoft.com/office/officeart/2005/8/layout/vList2"/>
    <dgm:cxn modelId="{49268A1F-57C6-7A42-B89D-E817126AAE90}" srcId="{06A92E79-F559-D840-92AF-08B8CFE81F06}" destId="{ADA6D6FC-A3B7-D04B-BFA4-E94213E44F0F}" srcOrd="0" destOrd="0" parTransId="{0048337C-09B3-4D40-9345-1D2DCADA60BE}" sibTransId="{0BD5AB2A-5656-E149-84F8-802D38CA886D}"/>
    <dgm:cxn modelId="{C4E5C366-C79E-5543-ACD2-2B9DB1C69A7B}" srcId="{ADA6D6FC-A3B7-D04B-BFA4-E94213E44F0F}" destId="{4A4D9E79-8D82-F341-A8B2-3620B664B728}" srcOrd="0" destOrd="0" parTransId="{7EF66314-530C-5A46-9DC3-CB8015AF1C8A}" sibTransId="{AB48BDB0-07E7-6844-9D83-DBDB9F0CBF4D}"/>
    <dgm:cxn modelId="{93EF8575-B99D-684D-86E7-62E272C5FD30}" type="presOf" srcId="{4A4D9E79-8D82-F341-A8B2-3620B664B728}" destId="{93112718-5629-CE47-96B5-C518FD590A83}" srcOrd="0" destOrd="0" presId="urn:microsoft.com/office/officeart/2005/8/layout/vList2"/>
    <dgm:cxn modelId="{A4BD8D76-0FC5-5D44-9547-BA47DABFECB5}" type="presOf" srcId="{ADA6D6FC-A3B7-D04B-BFA4-E94213E44F0F}" destId="{112118E3-D3BD-614F-BCF5-F048C917CE9B}" srcOrd="0" destOrd="0" presId="urn:microsoft.com/office/officeart/2005/8/layout/vList2"/>
    <dgm:cxn modelId="{69E04EA2-F41A-B946-B295-E4EFE75AAC2B}" type="presOf" srcId="{78DEFAD2-88CE-604A-B429-162CAF164FCB}" destId="{93112718-5629-CE47-96B5-C518FD590A83}" srcOrd="0" destOrd="1" presId="urn:microsoft.com/office/officeart/2005/8/layout/vList2"/>
    <dgm:cxn modelId="{9E1B77BB-99C8-A94D-8989-E8E1B6310CC9}" srcId="{ADA6D6FC-A3B7-D04B-BFA4-E94213E44F0F}" destId="{78DEFAD2-88CE-604A-B429-162CAF164FCB}" srcOrd="1" destOrd="0" parTransId="{8D1465D2-C3CD-0348-8E91-9A75E05F81D9}" sibTransId="{39794715-97BB-0B4F-8991-0ACF2FDFD916}"/>
    <dgm:cxn modelId="{0B16221C-9486-A64D-ACC8-4CB6874A9EED}" type="presParOf" srcId="{14EA52B8-A185-2E45-8B0B-F00F0C350585}" destId="{112118E3-D3BD-614F-BCF5-F048C917CE9B}" srcOrd="0" destOrd="0" presId="urn:microsoft.com/office/officeart/2005/8/layout/vList2"/>
    <dgm:cxn modelId="{0BB6B3AE-0D11-8043-BD64-4E2D322A010D}" type="presParOf" srcId="{14EA52B8-A185-2E45-8B0B-F00F0C350585}" destId="{93112718-5629-CE47-96B5-C518FD590A83}"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EA5D336-DE38-0049-AA95-898F267AF7B0}"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4A238264-0A22-9147-AA3D-27EC631A71F0}">
      <dgm:prSet phldrT="[Text]"/>
      <dgm:spPr/>
      <dgm:t>
        <a:bodyPr/>
        <a:lstStyle/>
        <a:p>
          <a:r>
            <a:rPr lang="en-US" dirty="0"/>
            <a:t>There are two different kinds of inflation: </a:t>
          </a:r>
        </a:p>
        <a:p>
          <a:r>
            <a:rPr lang="en-US" b="1" i="1" dirty="0"/>
            <a:t>Unanticipated inflation</a:t>
          </a:r>
          <a:r>
            <a:rPr lang="en-US" dirty="0"/>
            <a:t>:</a:t>
          </a:r>
        </a:p>
      </dgm:t>
    </dgm:pt>
    <dgm:pt modelId="{EBA67A25-3BCD-E444-A1B3-1FC73B024A83}" type="parTrans" cxnId="{987997E5-9736-F14A-A4CF-EE0F702929C3}">
      <dgm:prSet/>
      <dgm:spPr/>
      <dgm:t>
        <a:bodyPr/>
        <a:lstStyle/>
        <a:p>
          <a:endParaRPr lang="en-US"/>
        </a:p>
      </dgm:t>
    </dgm:pt>
    <dgm:pt modelId="{A144B09A-DEFB-164D-BA48-669F34CCB09D}" type="sibTrans" cxnId="{987997E5-9736-F14A-A4CF-EE0F702929C3}">
      <dgm:prSet/>
      <dgm:spPr/>
      <dgm:t>
        <a:bodyPr/>
        <a:lstStyle/>
        <a:p>
          <a:endParaRPr lang="en-US"/>
        </a:p>
      </dgm:t>
    </dgm:pt>
    <dgm:pt modelId="{128F367D-6444-AE41-91AE-5AF0D77C1032}">
      <dgm:prSet phldrT="[Text]"/>
      <dgm:spPr/>
      <dgm:t>
        <a:bodyPr/>
        <a:lstStyle/>
        <a:p>
          <a:r>
            <a:rPr lang="en-US" dirty="0"/>
            <a:t>An increase in the price level that comes as a surprise, at least for most individuals.</a:t>
          </a:r>
        </a:p>
      </dgm:t>
    </dgm:pt>
    <dgm:pt modelId="{E1EAB088-41BF-5047-B088-0F6C9FAA8334}" type="parTrans" cxnId="{1DDE3E2F-EB46-274F-A5AC-DD1AFA476308}">
      <dgm:prSet/>
      <dgm:spPr/>
      <dgm:t>
        <a:bodyPr/>
        <a:lstStyle/>
        <a:p>
          <a:endParaRPr lang="en-US"/>
        </a:p>
      </dgm:t>
    </dgm:pt>
    <dgm:pt modelId="{1C947AB1-4556-DA4F-9AD2-A5FC26DC4268}" type="sibTrans" cxnId="{1DDE3E2F-EB46-274F-A5AC-DD1AFA476308}">
      <dgm:prSet/>
      <dgm:spPr/>
      <dgm:t>
        <a:bodyPr/>
        <a:lstStyle/>
        <a:p>
          <a:endParaRPr lang="en-US"/>
        </a:p>
      </dgm:t>
    </dgm:pt>
    <dgm:pt modelId="{CA9DD287-5DE7-A54E-8B3D-D3D83218419D}">
      <dgm:prSet phldrT="[Text]"/>
      <dgm:spPr/>
      <dgm:t>
        <a:bodyPr/>
        <a:lstStyle/>
        <a:p>
          <a:r>
            <a:rPr lang="en-US" b="1" i="1" dirty="0"/>
            <a:t>Anticipated inflation</a:t>
          </a:r>
          <a:r>
            <a:rPr lang="en-US" dirty="0"/>
            <a:t>:</a:t>
          </a:r>
        </a:p>
      </dgm:t>
    </dgm:pt>
    <dgm:pt modelId="{79F31944-2A17-E249-A214-74F46BE6F121}" type="parTrans" cxnId="{63D3BBA3-9D94-3041-9E1E-1C5BB1A6150C}">
      <dgm:prSet/>
      <dgm:spPr/>
      <dgm:t>
        <a:bodyPr/>
        <a:lstStyle/>
        <a:p>
          <a:endParaRPr lang="en-US"/>
        </a:p>
      </dgm:t>
    </dgm:pt>
    <dgm:pt modelId="{CF2D8459-F6EB-4641-BC73-431425584A9F}" type="sibTrans" cxnId="{63D3BBA3-9D94-3041-9E1E-1C5BB1A6150C}">
      <dgm:prSet/>
      <dgm:spPr/>
      <dgm:t>
        <a:bodyPr/>
        <a:lstStyle/>
        <a:p>
          <a:endParaRPr lang="en-US"/>
        </a:p>
      </dgm:t>
    </dgm:pt>
    <dgm:pt modelId="{4FFC8104-29D5-1C48-A4C3-81155E02A0FE}">
      <dgm:prSet phldrT="[Text]"/>
      <dgm:spPr/>
      <dgm:t>
        <a:bodyPr/>
        <a:lstStyle/>
        <a:p>
          <a:r>
            <a:rPr lang="en-US" dirty="0"/>
            <a:t>A widely expected change in the price level.</a:t>
          </a:r>
        </a:p>
      </dgm:t>
    </dgm:pt>
    <dgm:pt modelId="{1CFB115C-1D22-9A48-8B2D-4BE091BD108C}" type="parTrans" cxnId="{D6819106-DEC8-0A44-8880-E57F06B3F718}">
      <dgm:prSet/>
      <dgm:spPr/>
      <dgm:t>
        <a:bodyPr/>
        <a:lstStyle/>
        <a:p>
          <a:endParaRPr lang="en-US"/>
        </a:p>
      </dgm:t>
    </dgm:pt>
    <dgm:pt modelId="{A0C76981-5C30-2242-9BEE-61461FBB4676}" type="sibTrans" cxnId="{D6819106-DEC8-0A44-8880-E57F06B3F718}">
      <dgm:prSet/>
      <dgm:spPr/>
      <dgm:t>
        <a:bodyPr/>
        <a:lstStyle/>
        <a:p>
          <a:endParaRPr lang="en-US"/>
        </a:p>
      </dgm:t>
    </dgm:pt>
    <dgm:pt modelId="{50211003-D97B-BD46-BE0C-43F3180C2024}" type="pres">
      <dgm:prSet presAssocID="{AEA5D336-DE38-0049-AA95-898F267AF7B0}" presName="linear" presStyleCnt="0">
        <dgm:presLayoutVars>
          <dgm:animLvl val="lvl"/>
          <dgm:resizeHandles val="exact"/>
        </dgm:presLayoutVars>
      </dgm:prSet>
      <dgm:spPr/>
    </dgm:pt>
    <dgm:pt modelId="{180FB7EA-D46B-E944-8159-CE9278C3A6E3}" type="pres">
      <dgm:prSet presAssocID="{4A238264-0A22-9147-AA3D-27EC631A71F0}" presName="parentText" presStyleLbl="node1" presStyleIdx="0" presStyleCnt="2">
        <dgm:presLayoutVars>
          <dgm:chMax val="0"/>
          <dgm:bulletEnabled val="1"/>
        </dgm:presLayoutVars>
      </dgm:prSet>
      <dgm:spPr/>
    </dgm:pt>
    <dgm:pt modelId="{A509F3F8-A6F1-2443-A8A5-765629B2D8B1}" type="pres">
      <dgm:prSet presAssocID="{4A238264-0A22-9147-AA3D-27EC631A71F0}" presName="childText" presStyleLbl="revTx" presStyleIdx="0" presStyleCnt="2">
        <dgm:presLayoutVars>
          <dgm:bulletEnabled val="1"/>
        </dgm:presLayoutVars>
      </dgm:prSet>
      <dgm:spPr/>
    </dgm:pt>
    <dgm:pt modelId="{DD754BDA-B9F4-9742-AACC-324B90AD4938}" type="pres">
      <dgm:prSet presAssocID="{CA9DD287-5DE7-A54E-8B3D-D3D83218419D}" presName="parentText" presStyleLbl="node1" presStyleIdx="1" presStyleCnt="2" custScaleY="55550">
        <dgm:presLayoutVars>
          <dgm:chMax val="0"/>
          <dgm:bulletEnabled val="1"/>
        </dgm:presLayoutVars>
      </dgm:prSet>
      <dgm:spPr/>
    </dgm:pt>
    <dgm:pt modelId="{76DE1505-A197-8B4C-A989-42A0EC954898}" type="pres">
      <dgm:prSet presAssocID="{CA9DD287-5DE7-A54E-8B3D-D3D83218419D}" presName="childText" presStyleLbl="revTx" presStyleIdx="1" presStyleCnt="2">
        <dgm:presLayoutVars>
          <dgm:bulletEnabled val="1"/>
        </dgm:presLayoutVars>
      </dgm:prSet>
      <dgm:spPr/>
    </dgm:pt>
  </dgm:ptLst>
  <dgm:cxnLst>
    <dgm:cxn modelId="{44D5FF02-D3D5-9849-B98C-E4ABDE7D4288}" type="presOf" srcId="{4FFC8104-29D5-1C48-A4C3-81155E02A0FE}" destId="{76DE1505-A197-8B4C-A989-42A0EC954898}" srcOrd="0" destOrd="0" presId="urn:microsoft.com/office/officeart/2005/8/layout/vList2"/>
    <dgm:cxn modelId="{D6819106-DEC8-0A44-8880-E57F06B3F718}" srcId="{CA9DD287-5DE7-A54E-8B3D-D3D83218419D}" destId="{4FFC8104-29D5-1C48-A4C3-81155E02A0FE}" srcOrd="0" destOrd="0" parTransId="{1CFB115C-1D22-9A48-8B2D-4BE091BD108C}" sibTransId="{A0C76981-5C30-2242-9BEE-61461FBB4676}"/>
    <dgm:cxn modelId="{1DDE3E2F-EB46-274F-A5AC-DD1AFA476308}" srcId="{4A238264-0A22-9147-AA3D-27EC631A71F0}" destId="{128F367D-6444-AE41-91AE-5AF0D77C1032}" srcOrd="0" destOrd="0" parTransId="{E1EAB088-41BF-5047-B088-0F6C9FAA8334}" sibTransId="{1C947AB1-4556-DA4F-9AD2-A5FC26DC4268}"/>
    <dgm:cxn modelId="{4C88515E-F656-9748-8BC7-32D136F7DEB6}" type="presOf" srcId="{128F367D-6444-AE41-91AE-5AF0D77C1032}" destId="{A509F3F8-A6F1-2443-A8A5-765629B2D8B1}" srcOrd="0" destOrd="0" presId="urn:microsoft.com/office/officeart/2005/8/layout/vList2"/>
    <dgm:cxn modelId="{36E20464-B3B1-324B-8169-B4C84AE704D1}" type="presOf" srcId="{4A238264-0A22-9147-AA3D-27EC631A71F0}" destId="{180FB7EA-D46B-E944-8159-CE9278C3A6E3}" srcOrd="0" destOrd="0" presId="urn:microsoft.com/office/officeart/2005/8/layout/vList2"/>
    <dgm:cxn modelId="{A48D8E93-4437-054D-BAE1-D829D5E75129}" type="presOf" srcId="{AEA5D336-DE38-0049-AA95-898F267AF7B0}" destId="{50211003-D97B-BD46-BE0C-43F3180C2024}" srcOrd="0" destOrd="0" presId="urn:microsoft.com/office/officeart/2005/8/layout/vList2"/>
    <dgm:cxn modelId="{63D3BBA3-9D94-3041-9E1E-1C5BB1A6150C}" srcId="{AEA5D336-DE38-0049-AA95-898F267AF7B0}" destId="{CA9DD287-5DE7-A54E-8B3D-D3D83218419D}" srcOrd="1" destOrd="0" parTransId="{79F31944-2A17-E249-A214-74F46BE6F121}" sibTransId="{CF2D8459-F6EB-4641-BC73-431425584A9F}"/>
    <dgm:cxn modelId="{2E259CD9-A1FA-8347-83ED-60D5235A0C36}" type="presOf" srcId="{CA9DD287-5DE7-A54E-8B3D-D3D83218419D}" destId="{DD754BDA-B9F4-9742-AACC-324B90AD4938}" srcOrd="0" destOrd="0" presId="urn:microsoft.com/office/officeart/2005/8/layout/vList2"/>
    <dgm:cxn modelId="{987997E5-9736-F14A-A4CF-EE0F702929C3}" srcId="{AEA5D336-DE38-0049-AA95-898F267AF7B0}" destId="{4A238264-0A22-9147-AA3D-27EC631A71F0}" srcOrd="0" destOrd="0" parTransId="{EBA67A25-3BCD-E444-A1B3-1FC73B024A83}" sibTransId="{A144B09A-DEFB-164D-BA48-669F34CCB09D}"/>
    <dgm:cxn modelId="{5799D698-21A4-9D42-9F03-0CC4913C2AE8}" type="presParOf" srcId="{50211003-D97B-BD46-BE0C-43F3180C2024}" destId="{180FB7EA-D46B-E944-8159-CE9278C3A6E3}" srcOrd="0" destOrd="0" presId="urn:microsoft.com/office/officeart/2005/8/layout/vList2"/>
    <dgm:cxn modelId="{48FA726D-55EF-1849-9AA2-CEE6289F9686}" type="presParOf" srcId="{50211003-D97B-BD46-BE0C-43F3180C2024}" destId="{A509F3F8-A6F1-2443-A8A5-765629B2D8B1}" srcOrd="1" destOrd="0" presId="urn:microsoft.com/office/officeart/2005/8/layout/vList2"/>
    <dgm:cxn modelId="{B5BD9F07-CEBE-874D-9E93-D819ACDC97DD}" type="presParOf" srcId="{50211003-D97B-BD46-BE0C-43F3180C2024}" destId="{DD754BDA-B9F4-9742-AACC-324B90AD4938}" srcOrd="2" destOrd="0" presId="urn:microsoft.com/office/officeart/2005/8/layout/vList2"/>
    <dgm:cxn modelId="{A3BC5862-DF97-6A48-9268-9D24DAD01676}" type="presParOf" srcId="{50211003-D97B-BD46-BE0C-43F3180C2024}" destId="{76DE1505-A197-8B4C-A989-42A0EC954898}"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06ED461-9F87-9441-9F09-5CB04F57A99F}"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D55320AA-16FA-5C43-8AEC-746E14AB7A59}">
      <dgm:prSet phldrT="[Text]"/>
      <dgm:spPr/>
      <dgm:t>
        <a:bodyPr/>
        <a:lstStyle/>
        <a:p>
          <a:r>
            <a:rPr lang="en-US" dirty="0"/>
            <a:t>High and variable rates of inflation are harmful for several reasons:</a:t>
          </a:r>
        </a:p>
      </dgm:t>
    </dgm:pt>
    <dgm:pt modelId="{CB8C62EB-01FC-CD42-910F-68B0274675BF}" type="parTrans" cxnId="{B3D91157-A800-9247-8FB7-0A2862197D22}">
      <dgm:prSet/>
      <dgm:spPr/>
      <dgm:t>
        <a:bodyPr/>
        <a:lstStyle/>
        <a:p>
          <a:endParaRPr lang="en-US"/>
        </a:p>
      </dgm:t>
    </dgm:pt>
    <dgm:pt modelId="{6DDFD859-0187-B04A-A5B0-2757F32F9EA1}" type="sibTrans" cxnId="{B3D91157-A800-9247-8FB7-0A2862197D22}">
      <dgm:prSet/>
      <dgm:spPr/>
      <dgm:t>
        <a:bodyPr/>
        <a:lstStyle/>
        <a:p>
          <a:endParaRPr lang="en-US"/>
        </a:p>
      </dgm:t>
    </dgm:pt>
    <dgm:pt modelId="{7E89A6AB-6C02-534C-9D65-9C7A294BC60B}">
      <dgm:prSet phldrT="[Text]"/>
      <dgm:spPr/>
      <dgm:t>
        <a:bodyPr/>
        <a:lstStyle/>
        <a:p>
          <a:r>
            <a:rPr lang="en-US" dirty="0"/>
            <a:t>Because unanticipated inflation alters the outcomes of long-term projects like the purchase of a machine or operation of a business, it will both increase the risks and retard the level of investment.</a:t>
          </a:r>
        </a:p>
      </dgm:t>
    </dgm:pt>
    <dgm:pt modelId="{5891ECA2-270F-4244-8E1A-85AF5AE3A047}" type="parTrans" cxnId="{DE490165-D4A8-9244-8C23-B9E592957018}">
      <dgm:prSet/>
      <dgm:spPr/>
      <dgm:t>
        <a:bodyPr/>
        <a:lstStyle/>
        <a:p>
          <a:endParaRPr lang="en-US"/>
        </a:p>
      </dgm:t>
    </dgm:pt>
    <dgm:pt modelId="{787712FD-3031-6A49-A880-0ACE943DDA41}" type="sibTrans" cxnId="{DE490165-D4A8-9244-8C23-B9E592957018}">
      <dgm:prSet/>
      <dgm:spPr/>
      <dgm:t>
        <a:bodyPr/>
        <a:lstStyle/>
        <a:p>
          <a:endParaRPr lang="en-US"/>
        </a:p>
      </dgm:t>
    </dgm:pt>
    <dgm:pt modelId="{F2A7BD30-A591-D849-A268-A39FDCCC8C99}">
      <dgm:prSet phldrT="[Text]"/>
      <dgm:spPr/>
      <dgm:t>
        <a:bodyPr/>
        <a:lstStyle/>
        <a:p>
          <a:r>
            <a:rPr lang="en-US" dirty="0"/>
            <a:t>Inflation distorts the information delivered by prices.</a:t>
          </a:r>
        </a:p>
      </dgm:t>
    </dgm:pt>
    <dgm:pt modelId="{447A628D-42D3-AB49-8F21-F41D0E72712C}" type="parTrans" cxnId="{F3EC0F80-4F88-984F-8BF7-5B53F326612B}">
      <dgm:prSet/>
      <dgm:spPr/>
      <dgm:t>
        <a:bodyPr/>
        <a:lstStyle/>
        <a:p>
          <a:endParaRPr lang="en-US"/>
        </a:p>
      </dgm:t>
    </dgm:pt>
    <dgm:pt modelId="{AF9A1F0A-D045-1A45-A762-CE479CC3A106}" type="sibTrans" cxnId="{F3EC0F80-4F88-984F-8BF7-5B53F326612B}">
      <dgm:prSet/>
      <dgm:spPr/>
      <dgm:t>
        <a:bodyPr/>
        <a:lstStyle/>
        <a:p>
          <a:endParaRPr lang="en-US"/>
        </a:p>
      </dgm:t>
    </dgm:pt>
    <dgm:pt modelId="{AF5E9FB3-4DD4-CF4B-B5EF-746DACC3C270}">
      <dgm:prSet phldrT="[Text]"/>
      <dgm:spPr/>
      <dgm:t>
        <a:bodyPr/>
        <a:lstStyle/>
        <a:p>
          <a:r>
            <a:rPr lang="en-US" dirty="0"/>
            <a:t>People will respond to high and variable rates of inflation by spending less time producing and more time trying to protect their wealth and income from the uncertainty created by inflation.</a:t>
          </a:r>
        </a:p>
      </dgm:t>
    </dgm:pt>
    <dgm:pt modelId="{B776B65F-1F9A-3942-A370-30406AF202D7}" type="parTrans" cxnId="{51B74A2C-4D8C-1047-B087-AB9A2EBC2CEC}">
      <dgm:prSet/>
      <dgm:spPr/>
      <dgm:t>
        <a:bodyPr/>
        <a:lstStyle/>
        <a:p>
          <a:endParaRPr lang="en-US"/>
        </a:p>
      </dgm:t>
    </dgm:pt>
    <dgm:pt modelId="{3E819C98-8163-074D-A5BA-1F261782FD73}" type="sibTrans" cxnId="{51B74A2C-4D8C-1047-B087-AB9A2EBC2CEC}">
      <dgm:prSet/>
      <dgm:spPr/>
      <dgm:t>
        <a:bodyPr/>
        <a:lstStyle/>
        <a:p>
          <a:endParaRPr lang="en-US"/>
        </a:p>
      </dgm:t>
    </dgm:pt>
    <dgm:pt modelId="{C109FD67-D285-7341-9F44-28F6F3DB9443}" type="pres">
      <dgm:prSet presAssocID="{C06ED461-9F87-9441-9F09-5CB04F57A99F}" presName="linear" presStyleCnt="0">
        <dgm:presLayoutVars>
          <dgm:animLvl val="lvl"/>
          <dgm:resizeHandles val="exact"/>
        </dgm:presLayoutVars>
      </dgm:prSet>
      <dgm:spPr/>
    </dgm:pt>
    <dgm:pt modelId="{984C7DFE-3DA6-A04F-8DFE-78587145111C}" type="pres">
      <dgm:prSet presAssocID="{D55320AA-16FA-5C43-8AEC-746E14AB7A59}" presName="parentText" presStyleLbl="node1" presStyleIdx="0" presStyleCnt="1">
        <dgm:presLayoutVars>
          <dgm:chMax val="0"/>
          <dgm:bulletEnabled val="1"/>
        </dgm:presLayoutVars>
      </dgm:prSet>
      <dgm:spPr/>
    </dgm:pt>
    <dgm:pt modelId="{73D60FED-E88B-CB4C-86B6-01EB7642C246}" type="pres">
      <dgm:prSet presAssocID="{D55320AA-16FA-5C43-8AEC-746E14AB7A59}" presName="childText" presStyleLbl="revTx" presStyleIdx="0" presStyleCnt="1">
        <dgm:presLayoutVars>
          <dgm:bulletEnabled val="1"/>
        </dgm:presLayoutVars>
      </dgm:prSet>
      <dgm:spPr/>
    </dgm:pt>
  </dgm:ptLst>
  <dgm:cxnLst>
    <dgm:cxn modelId="{44401E10-1DCA-FA42-BE58-C2E8EBEA8D4B}" type="presOf" srcId="{D55320AA-16FA-5C43-8AEC-746E14AB7A59}" destId="{984C7DFE-3DA6-A04F-8DFE-78587145111C}" srcOrd="0" destOrd="0" presId="urn:microsoft.com/office/officeart/2005/8/layout/vList2"/>
    <dgm:cxn modelId="{51B74A2C-4D8C-1047-B087-AB9A2EBC2CEC}" srcId="{D55320AA-16FA-5C43-8AEC-746E14AB7A59}" destId="{AF5E9FB3-4DD4-CF4B-B5EF-746DACC3C270}" srcOrd="2" destOrd="0" parTransId="{B776B65F-1F9A-3942-A370-30406AF202D7}" sibTransId="{3E819C98-8163-074D-A5BA-1F261782FD73}"/>
    <dgm:cxn modelId="{2D53EF44-BFED-5E44-AF75-BDE378EA92C0}" type="presOf" srcId="{AF5E9FB3-4DD4-CF4B-B5EF-746DACC3C270}" destId="{73D60FED-E88B-CB4C-86B6-01EB7642C246}" srcOrd="0" destOrd="2" presId="urn:microsoft.com/office/officeart/2005/8/layout/vList2"/>
    <dgm:cxn modelId="{5BAA684D-442E-1D4F-833B-76343A2D9A20}" type="presOf" srcId="{F2A7BD30-A591-D849-A268-A39FDCCC8C99}" destId="{73D60FED-E88B-CB4C-86B6-01EB7642C246}" srcOrd="0" destOrd="1" presId="urn:microsoft.com/office/officeart/2005/8/layout/vList2"/>
    <dgm:cxn modelId="{B3D91157-A800-9247-8FB7-0A2862197D22}" srcId="{C06ED461-9F87-9441-9F09-5CB04F57A99F}" destId="{D55320AA-16FA-5C43-8AEC-746E14AB7A59}" srcOrd="0" destOrd="0" parTransId="{CB8C62EB-01FC-CD42-910F-68B0274675BF}" sibTransId="{6DDFD859-0187-B04A-A5B0-2757F32F9EA1}"/>
    <dgm:cxn modelId="{DE490165-D4A8-9244-8C23-B9E592957018}" srcId="{D55320AA-16FA-5C43-8AEC-746E14AB7A59}" destId="{7E89A6AB-6C02-534C-9D65-9C7A294BC60B}" srcOrd="0" destOrd="0" parTransId="{5891ECA2-270F-4244-8E1A-85AF5AE3A047}" sibTransId="{787712FD-3031-6A49-A880-0ACE943DDA41}"/>
    <dgm:cxn modelId="{F3EC0F80-4F88-984F-8BF7-5B53F326612B}" srcId="{D55320AA-16FA-5C43-8AEC-746E14AB7A59}" destId="{F2A7BD30-A591-D849-A268-A39FDCCC8C99}" srcOrd="1" destOrd="0" parTransId="{447A628D-42D3-AB49-8F21-F41D0E72712C}" sibTransId="{AF9A1F0A-D045-1A45-A762-CE479CC3A106}"/>
    <dgm:cxn modelId="{C02F89D7-A360-0C4A-9DC7-58D2603D2AF2}" type="presOf" srcId="{C06ED461-9F87-9441-9F09-5CB04F57A99F}" destId="{C109FD67-D285-7341-9F44-28F6F3DB9443}" srcOrd="0" destOrd="0" presId="urn:microsoft.com/office/officeart/2005/8/layout/vList2"/>
    <dgm:cxn modelId="{8239C0D7-7259-EE48-9B2C-273010F78DA3}" type="presOf" srcId="{7E89A6AB-6C02-534C-9D65-9C7A294BC60B}" destId="{73D60FED-E88B-CB4C-86B6-01EB7642C246}" srcOrd="0" destOrd="0" presId="urn:microsoft.com/office/officeart/2005/8/layout/vList2"/>
    <dgm:cxn modelId="{8C4F7DA9-5042-134E-A14F-267F92FFE6A2}" type="presParOf" srcId="{C109FD67-D285-7341-9F44-28F6F3DB9443}" destId="{984C7DFE-3DA6-A04F-8DFE-78587145111C}" srcOrd="0" destOrd="0" presId="urn:microsoft.com/office/officeart/2005/8/layout/vList2"/>
    <dgm:cxn modelId="{E327896E-2E31-B549-B7E7-AD511BAC3B77}" type="presParOf" srcId="{C109FD67-D285-7341-9F44-28F6F3DB9443}" destId="{73D60FED-E88B-CB4C-86B6-01EB7642C246}"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5006EEC-391C-034C-834F-DE4D264BA685}"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FB3053C5-BEB0-4A44-87EA-8CC89B6A23D7}">
      <dgm:prSet phldrT="[Text]"/>
      <dgm:spPr/>
      <dgm:t>
        <a:bodyPr/>
        <a:lstStyle/>
        <a:p>
          <a:r>
            <a:rPr lang="en-US" dirty="0"/>
            <a:t>Nearly all economists believe that rapid expansion in the money supply is the primary cause of inflation. </a:t>
          </a:r>
        </a:p>
      </dgm:t>
    </dgm:pt>
    <dgm:pt modelId="{69408EC2-3D62-7543-9D59-853311869B70}" type="parTrans" cxnId="{450A0B3D-206B-7245-B294-65A99A81FF5D}">
      <dgm:prSet/>
      <dgm:spPr/>
      <dgm:t>
        <a:bodyPr/>
        <a:lstStyle/>
        <a:p>
          <a:endParaRPr lang="en-US"/>
        </a:p>
      </dgm:t>
    </dgm:pt>
    <dgm:pt modelId="{0E6D00D1-A053-1449-BF0A-64D87EE0F321}" type="sibTrans" cxnId="{450A0B3D-206B-7245-B294-65A99A81FF5D}">
      <dgm:prSet/>
      <dgm:spPr/>
      <dgm:t>
        <a:bodyPr/>
        <a:lstStyle/>
        <a:p>
          <a:endParaRPr lang="en-US"/>
        </a:p>
      </dgm:t>
    </dgm:pt>
    <dgm:pt modelId="{4F5397B4-00DE-1841-A861-A1E18C3BD4F4}" type="pres">
      <dgm:prSet presAssocID="{35006EEC-391C-034C-834F-DE4D264BA685}" presName="linear" presStyleCnt="0">
        <dgm:presLayoutVars>
          <dgm:animLvl val="lvl"/>
          <dgm:resizeHandles val="exact"/>
        </dgm:presLayoutVars>
      </dgm:prSet>
      <dgm:spPr/>
    </dgm:pt>
    <dgm:pt modelId="{216D9726-27DA-DD40-815C-F2B964CB055D}" type="pres">
      <dgm:prSet presAssocID="{FB3053C5-BEB0-4A44-87EA-8CC89B6A23D7}" presName="parentText" presStyleLbl="node1" presStyleIdx="0" presStyleCnt="1">
        <dgm:presLayoutVars>
          <dgm:chMax val="0"/>
          <dgm:bulletEnabled val="1"/>
        </dgm:presLayoutVars>
      </dgm:prSet>
      <dgm:spPr/>
    </dgm:pt>
  </dgm:ptLst>
  <dgm:cxnLst>
    <dgm:cxn modelId="{D2E94B37-9DB1-FD44-A99E-AE6C9E255FEB}" type="presOf" srcId="{35006EEC-391C-034C-834F-DE4D264BA685}" destId="{4F5397B4-00DE-1841-A861-A1E18C3BD4F4}" srcOrd="0" destOrd="0" presId="urn:microsoft.com/office/officeart/2005/8/layout/vList2"/>
    <dgm:cxn modelId="{450A0B3D-206B-7245-B294-65A99A81FF5D}" srcId="{35006EEC-391C-034C-834F-DE4D264BA685}" destId="{FB3053C5-BEB0-4A44-87EA-8CC89B6A23D7}" srcOrd="0" destOrd="0" parTransId="{69408EC2-3D62-7543-9D59-853311869B70}" sibTransId="{0E6D00D1-A053-1449-BF0A-64D87EE0F321}"/>
    <dgm:cxn modelId="{3F613FFF-A27B-824A-AEC5-F0100E250D54}" type="presOf" srcId="{FB3053C5-BEB0-4A44-87EA-8CC89B6A23D7}" destId="{216D9726-27DA-DD40-815C-F2B964CB055D}" srcOrd="0" destOrd="0" presId="urn:microsoft.com/office/officeart/2005/8/layout/vList2"/>
    <dgm:cxn modelId="{1DB7551C-E9DD-5948-9802-B1D88B5DD857}" type="presParOf" srcId="{4F5397B4-00DE-1841-A861-A1E18C3BD4F4}" destId="{216D9726-27DA-DD40-815C-F2B964CB055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1. Suppose that the CPI was 150 at the end of last year and 157.5 at the end of this year. What was the inflation rate during the year?</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681E4917-1A02-AB48-B654-CFA8802CEE78}">
      <dgm:prSet custT="1"/>
      <dgm:spPr/>
      <dgm:t>
        <a:bodyPr/>
        <a:lstStyle/>
        <a:p>
          <a:pPr marL="0"/>
          <a:r>
            <a:rPr lang="en-US" sz="2400" dirty="0"/>
            <a:t>2. If decision makers anticipate an inflation rate of 3% at the start of a year and prices rise by 7% during the year, this is an example of</a:t>
          </a:r>
        </a:p>
        <a:p>
          <a:pPr marL="301752"/>
          <a:r>
            <a:rPr lang="en-US" sz="2400" dirty="0"/>
            <a:t>(a) anticipated inflation.</a:t>
          </a:r>
        </a:p>
        <a:p>
          <a:pPr marL="301752"/>
          <a:r>
            <a:rPr lang="en-US" sz="2400" dirty="0"/>
            <a:t>(b) an inflation rate higher than the anticipated.</a:t>
          </a:r>
        </a:p>
        <a:p>
          <a:pPr marL="301752"/>
          <a:r>
            <a:rPr lang="en-US" sz="2400" dirty="0"/>
            <a:t>(c) an inflation rate lower than the anticipated.</a:t>
          </a:r>
        </a:p>
      </dgm:t>
    </dgm:pt>
    <dgm:pt modelId="{06C30931-2B31-554A-9BC7-1FA9EC116A5B}" type="parTrans" cxnId="{2B2E3D14-EF6E-9446-878A-F87064165152}">
      <dgm:prSet/>
      <dgm:spPr/>
      <dgm:t>
        <a:bodyPr/>
        <a:lstStyle/>
        <a:p>
          <a:endParaRPr lang="en-US"/>
        </a:p>
      </dgm:t>
    </dgm:pt>
    <dgm:pt modelId="{E4F5A259-0197-3B44-A23F-B1BD8B3C3156}" type="sibTrans" cxnId="{2B2E3D14-EF6E-9446-878A-F87064165152}">
      <dgm:prSet/>
      <dgm:spPr/>
      <dgm:t>
        <a:bodyPr/>
        <a:lstStyle/>
        <a:p>
          <a:endParaRPr lang="en-US"/>
        </a:p>
      </dgm:t>
    </dgm:pt>
    <dgm:pt modelId="{89548EDC-0654-5542-8198-60FBFCBE416B}">
      <dgm:prSet custT="1"/>
      <dgm:spPr/>
      <dgm:t>
        <a:bodyPr/>
        <a:lstStyle/>
        <a:p>
          <a:r>
            <a:rPr lang="en-US" sz="2400" dirty="0"/>
            <a:t>3. (True or false) When the inflation rate is high and variable, decision makers will generally be able to anticipate year-to-year changes in inflation quite accurately.</a:t>
          </a:r>
        </a:p>
      </dgm:t>
    </dgm:pt>
    <dgm:pt modelId="{A8593789-49BF-E14B-8F09-D2BE79F26520}" type="parTrans" cxnId="{843875F0-F3EB-3247-8567-ADB58E73C49C}">
      <dgm:prSet/>
      <dgm:spPr/>
      <dgm:t>
        <a:bodyPr/>
        <a:lstStyle/>
        <a:p>
          <a:endParaRPr lang="en-US"/>
        </a:p>
      </dgm:t>
    </dgm:pt>
    <dgm:pt modelId="{9E928E2E-2CCF-8C4E-AE7C-D4D9B58B5007}" type="sibTrans" cxnId="{843875F0-F3EB-3247-8567-ADB58E73C49C}">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3"/>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3" custScaleY="25384" custLinFactNeighborX="322" custLinFactNeighborY="320"/>
      <dgm:spPr/>
    </dgm:pt>
    <dgm:pt modelId="{F90D3134-D7BC-4B28-85C9-FC158B7B1707}" type="pres">
      <dgm:prSet presAssocID="{E095EAFF-FC28-4DDB-A62D-294ABADF82D4}" presName="vert1" presStyleCnt="0"/>
      <dgm:spPr/>
    </dgm:pt>
    <dgm:pt modelId="{C99B7220-FEDB-2A4F-A05D-9C3666DD011C}" type="pres">
      <dgm:prSet presAssocID="{681E4917-1A02-AB48-B654-CFA8802CEE78}" presName="thickLine" presStyleLbl="alignNode1" presStyleIdx="1" presStyleCnt="3"/>
      <dgm:spPr/>
    </dgm:pt>
    <dgm:pt modelId="{DB2D3FE4-E9E3-4A49-8C5A-C548548DFE68}" type="pres">
      <dgm:prSet presAssocID="{681E4917-1A02-AB48-B654-CFA8802CEE78}" presName="horz1" presStyleCnt="0"/>
      <dgm:spPr/>
    </dgm:pt>
    <dgm:pt modelId="{5A2A71AC-4D91-7B43-9643-E850BA38CBF9}" type="pres">
      <dgm:prSet presAssocID="{681E4917-1A02-AB48-B654-CFA8802CEE78}" presName="tx1" presStyleLbl="revTx" presStyleIdx="1" presStyleCnt="3" custScaleY="64495"/>
      <dgm:spPr/>
    </dgm:pt>
    <dgm:pt modelId="{FEEA6519-1053-F04D-992F-75E59C7A4382}" type="pres">
      <dgm:prSet presAssocID="{681E4917-1A02-AB48-B654-CFA8802CEE78}" presName="vert1" presStyleCnt="0"/>
      <dgm:spPr/>
    </dgm:pt>
    <dgm:pt modelId="{61FD6F90-24FC-2E46-9304-151525960D81}" type="pres">
      <dgm:prSet presAssocID="{89548EDC-0654-5542-8198-60FBFCBE416B}" presName="thickLine" presStyleLbl="alignNode1" presStyleIdx="2" presStyleCnt="3"/>
      <dgm:spPr/>
    </dgm:pt>
    <dgm:pt modelId="{C7E4777C-FD9B-9441-B889-936D20851AA3}" type="pres">
      <dgm:prSet presAssocID="{89548EDC-0654-5542-8198-60FBFCBE416B}" presName="horz1" presStyleCnt="0"/>
      <dgm:spPr/>
    </dgm:pt>
    <dgm:pt modelId="{CD645FE5-1CA4-004B-9A51-46CD8A960909}" type="pres">
      <dgm:prSet presAssocID="{89548EDC-0654-5542-8198-60FBFCBE416B}" presName="tx1" presStyleLbl="revTx" presStyleIdx="2" presStyleCnt="3" custScaleY="35702"/>
      <dgm:spPr/>
    </dgm:pt>
    <dgm:pt modelId="{DDE829BA-2748-3B4D-AF44-4801927EAFFC}" type="pres">
      <dgm:prSet presAssocID="{89548EDC-0654-5542-8198-60FBFCBE416B}" presName="vert1" presStyleCnt="0"/>
      <dgm:spPr/>
    </dgm:pt>
  </dgm:ptLst>
  <dgm:cxnLst>
    <dgm:cxn modelId="{2B2E3D14-EF6E-9446-878A-F87064165152}" srcId="{B8B9FAC9-DA7F-408E-9F38-FBA266BF6D4A}" destId="{681E4917-1A02-AB48-B654-CFA8802CEE78}" srcOrd="1" destOrd="0" parTransId="{06C30931-2B31-554A-9BC7-1FA9EC116A5B}" sibTransId="{E4F5A259-0197-3B44-A23F-B1BD8B3C3156}"/>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BA4C8C76-1E04-5642-84F5-BCFD3130FDF3}" type="presOf" srcId="{681E4917-1A02-AB48-B654-CFA8802CEE78}" destId="{5A2A71AC-4D91-7B43-9643-E850BA38CBF9}" srcOrd="0" destOrd="0" presId="urn:microsoft.com/office/officeart/2008/layout/LinedList"/>
    <dgm:cxn modelId="{086BA3AA-ACF5-401D-80D4-A101082A8FC4}" type="presOf" srcId="{E095EAFF-FC28-4DDB-A62D-294ABADF82D4}" destId="{724936F2-3634-42FF-834E-CC85BDA7299D}" srcOrd="0" destOrd="0" presId="urn:microsoft.com/office/officeart/2008/layout/LinedList"/>
    <dgm:cxn modelId="{A91230E7-9820-8847-97B5-94AE94334018}" type="presOf" srcId="{89548EDC-0654-5542-8198-60FBFCBE416B}" destId="{CD645FE5-1CA4-004B-9A51-46CD8A960909}" srcOrd="0" destOrd="0" presId="urn:microsoft.com/office/officeart/2008/layout/LinedList"/>
    <dgm:cxn modelId="{843875F0-F3EB-3247-8567-ADB58E73C49C}" srcId="{B8B9FAC9-DA7F-408E-9F38-FBA266BF6D4A}" destId="{89548EDC-0654-5542-8198-60FBFCBE416B}" srcOrd="2" destOrd="0" parTransId="{A8593789-49BF-E14B-8F09-D2BE79F26520}" sibTransId="{9E928E2E-2CCF-8C4E-AE7C-D4D9B58B5007}"/>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5E7A0286-0162-5A44-AA49-3A5D5F1399D3}" type="presParOf" srcId="{B7EFA218-8B3B-4A18-8423-43E679B4D399}" destId="{C99B7220-FEDB-2A4F-A05D-9C3666DD011C}" srcOrd="2" destOrd="0" presId="urn:microsoft.com/office/officeart/2008/layout/LinedList"/>
    <dgm:cxn modelId="{A4DC72C0-B376-E947-A4D4-1F5F64E7A228}" type="presParOf" srcId="{B7EFA218-8B3B-4A18-8423-43E679B4D399}" destId="{DB2D3FE4-E9E3-4A49-8C5A-C548548DFE68}" srcOrd="3" destOrd="0" presId="urn:microsoft.com/office/officeart/2008/layout/LinedList"/>
    <dgm:cxn modelId="{B41E4D99-BC7C-D245-A7B5-0E8A16867A68}" type="presParOf" srcId="{DB2D3FE4-E9E3-4A49-8C5A-C548548DFE68}" destId="{5A2A71AC-4D91-7B43-9643-E850BA38CBF9}" srcOrd="0" destOrd="0" presId="urn:microsoft.com/office/officeart/2008/layout/LinedList"/>
    <dgm:cxn modelId="{256C1595-A970-1540-BE93-18C1458724B3}" type="presParOf" srcId="{DB2D3FE4-E9E3-4A49-8C5A-C548548DFE68}" destId="{FEEA6519-1053-F04D-992F-75E59C7A4382}" srcOrd="1" destOrd="0" presId="urn:microsoft.com/office/officeart/2008/layout/LinedList"/>
    <dgm:cxn modelId="{B40FB8EE-7CCB-604F-B7F7-F4D82938B9A2}" type="presParOf" srcId="{B7EFA218-8B3B-4A18-8423-43E679B4D399}" destId="{61FD6F90-24FC-2E46-9304-151525960D81}" srcOrd="4" destOrd="0" presId="urn:microsoft.com/office/officeart/2008/layout/LinedList"/>
    <dgm:cxn modelId="{A96EDB86-2D70-3C49-AF26-138CD9E8B75C}" type="presParOf" srcId="{B7EFA218-8B3B-4A18-8423-43E679B4D399}" destId="{C7E4777C-FD9B-9441-B889-936D20851AA3}" srcOrd="5" destOrd="0" presId="urn:microsoft.com/office/officeart/2008/layout/LinedList"/>
    <dgm:cxn modelId="{52495ED8-2AEF-9F47-847B-8E3462AFD13B}" type="presParOf" srcId="{C7E4777C-FD9B-9441-B889-936D20851AA3}" destId="{CD645FE5-1CA4-004B-9A51-46CD8A960909}" srcOrd="0" destOrd="0" presId="urn:microsoft.com/office/officeart/2008/layout/LinedList"/>
    <dgm:cxn modelId="{5A3DA0D0-BB89-9843-82AD-2A766E56D197}" type="presParOf" srcId="{C7E4777C-FD9B-9441-B889-936D20851AA3}" destId="{DDE829BA-2748-3B4D-AF44-4801927EAFF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4. How would an unanticipated jump in inflation impact the wealth of:</a:t>
          </a:r>
        </a:p>
        <a:p>
          <a:pPr marL="301752"/>
          <a:r>
            <a:rPr lang="en-US" sz="2400" dirty="0"/>
            <a:t>(a) Joe, who has a 30-yr home mortgage at a fixed interest rate</a:t>
          </a:r>
        </a:p>
        <a:p>
          <a:pPr marL="301752"/>
          <a:r>
            <a:rPr lang="en-US" sz="2400" dirty="0"/>
            <a:t>(b) The McCoy's, who hold most of their wealth in long-term fixed yield bonds</a:t>
          </a:r>
        </a:p>
        <a:p>
          <a:pPr marL="301752"/>
          <a:r>
            <a:rPr lang="en-US" sz="2400" dirty="0"/>
            <a:t>(c) Hanna, a retiree drawing a pension of a fixed dollar amount</a:t>
          </a:r>
        </a:p>
        <a:p>
          <a:pPr marL="301752"/>
          <a:r>
            <a:rPr lang="en-US" sz="2400" dirty="0"/>
            <a:t>(d) Jose, a heavily indebted small-business owner.</a:t>
          </a:r>
        </a:p>
        <a:p>
          <a:pPr marL="301752"/>
          <a:r>
            <a:rPr lang="en-US" sz="2400" dirty="0"/>
            <a:t>(e) Mike, the owner of an apartment complex with substantial debt at a fixed interest rate</a:t>
          </a:r>
        </a:p>
        <a:p>
          <a:pPr marL="301752"/>
          <a:r>
            <a:rPr lang="en-US" sz="2400" dirty="0"/>
            <a:t>(f) Tina, a worker whose wages are determined by a 3-year union contract ratified three months ago </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custLinFactNeighborX="322" custLinFactNeighborY="320"/>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5. What impact will high and variable rates of inflation have on the economy? How will they influence the risk accompanying long-term contracts and related business decisions?</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681E4917-1A02-AB48-B654-CFA8802CEE78}">
      <dgm:prSet custT="1"/>
      <dgm:spPr/>
      <dgm:t>
        <a:bodyPr/>
        <a:lstStyle/>
        <a:p>
          <a:r>
            <a:rPr lang="en-US" sz="2400" dirty="0"/>
            <a:t>6. Compared to the United States, labor markets in France, Italy, and Spain are characterized by more generous unemployment benefits. Other things constant, how will this influence the unemployment rate in in these countries compared to that in the U.S.? Explain.</a:t>
          </a:r>
        </a:p>
      </dgm:t>
    </dgm:pt>
    <dgm:pt modelId="{06C30931-2B31-554A-9BC7-1FA9EC116A5B}" type="parTrans" cxnId="{2B2E3D14-EF6E-9446-878A-F87064165152}">
      <dgm:prSet/>
      <dgm:spPr/>
      <dgm:t>
        <a:bodyPr/>
        <a:lstStyle/>
        <a:p>
          <a:endParaRPr lang="en-US"/>
        </a:p>
      </dgm:t>
    </dgm:pt>
    <dgm:pt modelId="{E4F5A259-0197-3B44-A23F-B1BD8B3C3156}" type="sibTrans" cxnId="{2B2E3D14-EF6E-9446-878A-F87064165152}">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2"/>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2" custLinFactNeighborX="322" custLinFactNeighborY="320"/>
      <dgm:spPr/>
    </dgm:pt>
    <dgm:pt modelId="{F90D3134-D7BC-4B28-85C9-FC158B7B1707}" type="pres">
      <dgm:prSet presAssocID="{E095EAFF-FC28-4DDB-A62D-294ABADF82D4}" presName="vert1" presStyleCnt="0"/>
      <dgm:spPr/>
    </dgm:pt>
    <dgm:pt modelId="{C99B7220-FEDB-2A4F-A05D-9C3666DD011C}" type="pres">
      <dgm:prSet presAssocID="{681E4917-1A02-AB48-B654-CFA8802CEE78}" presName="thickLine" presStyleLbl="alignNode1" presStyleIdx="1" presStyleCnt="2"/>
      <dgm:spPr/>
    </dgm:pt>
    <dgm:pt modelId="{DB2D3FE4-E9E3-4A49-8C5A-C548548DFE68}" type="pres">
      <dgm:prSet presAssocID="{681E4917-1A02-AB48-B654-CFA8802CEE78}" presName="horz1" presStyleCnt="0"/>
      <dgm:spPr/>
    </dgm:pt>
    <dgm:pt modelId="{5A2A71AC-4D91-7B43-9643-E850BA38CBF9}" type="pres">
      <dgm:prSet presAssocID="{681E4917-1A02-AB48-B654-CFA8802CEE78}" presName="tx1" presStyleLbl="revTx" presStyleIdx="1" presStyleCnt="2" custScaleY="209411"/>
      <dgm:spPr/>
    </dgm:pt>
    <dgm:pt modelId="{FEEA6519-1053-F04D-992F-75E59C7A4382}" type="pres">
      <dgm:prSet presAssocID="{681E4917-1A02-AB48-B654-CFA8802CEE78}" presName="vert1" presStyleCnt="0"/>
      <dgm:spPr/>
    </dgm:pt>
  </dgm:ptLst>
  <dgm:cxnLst>
    <dgm:cxn modelId="{2B2E3D14-EF6E-9446-878A-F87064165152}" srcId="{B8B9FAC9-DA7F-408E-9F38-FBA266BF6D4A}" destId="{681E4917-1A02-AB48-B654-CFA8802CEE78}" srcOrd="1" destOrd="0" parTransId="{06C30931-2B31-554A-9BC7-1FA9EC116A5B}" sibTransId="{E4F5A259-0197-3B44-A23F-B1BD8B3C3156}"/>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BA4C8C76-1E04-5642-84F5-BCFD3130FDF3}" type="presOf" srcId="{681E4917-1A02-AB48-B654-CFA8802CEE78}" destId="{5A2A71AC-4D91-7B43-9643-E850BA38CBF9}" srcOrd="0" destOrd="0" presId="urn:microsoft.com/office/officeart/2008/layout/LinedList"/>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5E7A0286-0162-5A44-AA49-3A5D5F1399D3}" type="presParOf" srcId="{B7EFA218-8B3B-4A18-8423-43E679B4D399}" destId="{C99B7220-FEDB-2A4F-A05D-9C3666DD011C}" srcOrd="2" destOrd="0" presId="urn:microsoft.com/office/officeart/2008/layout/LinedList"/>
    <dgm:cxn modelId="{A4DC72C0-B376-E947-A4D4-1F5F64E7A228}" type="presParOf" srcId="{B7EFA218-8B3B-4A18-8423-43E679B4D399}" destId="{DB2D3FE4-E9E3-4A49-8C5A-C548548DFE68}" srcOrd="3" destOrd="0" presId="urn:microsoft.com/office/officeart/2008/layout/LinedList"/>
    <dgm:cxn modelId="{B41E4D99-BC7C-D245-A7B5-0E8A16867A68}" type="presParOf" srcId="{DB2D3FE4-E9E3-4A49-8C5A-C548548DFE68}" destId="{5A2A71AC-4D91-7B43-9643-E850BA38CBF9}" srcOrd="0" destOrd="0" presId="urn:microsoft.com/office/officeart/2008/layout/LinedList"/>
    <dgm:cxn modelId="{256C1595-A970-1540-BE93-18C1458724B3}" type="presParOf" srcId="{DB2D3FE4-E9E3-4A49-8C5A-C548548DFE68}" destId="{FEEA6519-1053-F04D-992F-75E59C7A438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F0A2BE-78EE-2E4E-BF65-6E4D9F722002}">
      <dsp:nvSpPr>
        <dsp:cNvPr id="0" name=""/>
        <dsp:cNvSpPr/>
      </dsp:nvSpPr>
      <dsp:spPr>
        <a:xfrm>
          <a:off x="0" y="47846"/>
          <a:ext cx="8128000" cy="115202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Employed – a person (16 years old or over) who is:</a:t>
          </a:r>
        </a:p>
      </dsp:txBody>
      <dsp:txXfrm>
        <a:off x="56237" y="104083"/>
        <a:ext cx="8015526" cy="1039555"/>
      </dsp:txXfrm>
    </dsp:sp>
    <dsp:sp modelId="{56D35A44-4C87-7E41-8E7B-790A1E4666C6}">
      <dsp:nvSpPr>
        <dsp:cNvPr id="0" name=""/>
        <dsp:cNvSpPr/>
      </dsp:nvSpPr>
      <dsp:spPr>
        <a:xfrm>
          <a:off x="0" y="1199876"/>
          <a:ext cx="8128000" cy="1500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working for pay at least one hour per week,</a:t>
          </a:r>
        </a:p>
        <a:p>
          <a:pPr marL="228600" lvl="1" indent="-228600" algn="l" defTabSz="1022350">
            <a:lnSpc>
              <a:spcPct val="90000"/>
            </a:lnSpc>
            <a:spcBef>
              <a:spcPct val="0"/>
            </a:spcBef>
            <a:spcAft>
              <a:spcPct val="20000"/>
            </a:spcAft>
            <a:buChar char="•"/>
          </a:pPr>
          <a:r>
            <a:rPr lang="en-US" sz="2300" kern="1200" dirty="0"/>
            <a:t>self employed, or,</a:t>
          </a:r>
        </a:p>
        <a:p>
          <a:pPr marL="228600" lvl="1" indent="-228600" algn="l" defTabSz="1022350">
            <a:lnSpc>
              <a:spcPct val="90000"/>
            </a:lnSpc>
            <a:spcBef>
              <a:spcPct val="0"/>
            </a:spcBef>
            <a:spcAft>
              <a:spcPct val="20000"/>
            </a:spcAft>
            <a:buChar char="•"/>
          </a:pPr>
          <a:r>
            <a:rPr lang="en-US" sz="2300" kern="1200" dirty="0"/>
            <a:t>working 15 hours or more each week without pay in a family-operated enterprise.</a:t>
          </a:r>
        </a:p>
      </dsp:txBody>
      <dsp:txXfrm>
        <a:off x="0" y="1199876"/>
        <a:ext cx="8128000" cy="1500750"/>
      </dsp:txXfrm>
    </dsp:sp>
    <dsp:sp modelId="{20F1ACB1-1F60-054F-9130-A90712271920}">
      <dsp:nvSpPr>
        <dsp:cNvPr id="0" name=""/>
        <dsp:cNvSpPr/>
      </dsp:nvSpPr>
      <dsp:spPr>
        <a:xfrm>
          <a:off x="0" y="2700626"/>
          <a:ext cx="8128000" cy="115202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Unemployed – a person not currently employed who is:</a:t>
          </a:r>
        </a:p>
      </dsp:txBody>
      <dsp:txXfrm>
        <a:off x="56237" y="2756863"/>
        <a:ext cx="8015526" cy="1039555"/>
      </dsp:txXfrm>
    </dsp:sp>
    <dsp:sp modelId="{3ADBAC36-EC5C-8346-90B7-733E6DD7C1F4}">
      <dsp:nvSpPr>
        <dsp:cNvPr id="0" name=""/>
        <dsp:cNvSpPr/>
      </dsp:nvSpPr>
      <dsp:spPr>
        <a:xfrm>
          <a:off x="0" y="3852656"/>
          <a:ext cx="8128000" cy="1200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actively seeking a job, or,</a:t>
          </a:r>
        </a:p>
        <a:p>
          <a:pPr marL="228600" lvl="1" indent="-228600" algn="l" defTabSz="1022350">
            <a:lnSpc>
              <a:spcPct val="90000"/>
            </a:lnSpc>
            <a:spcBef>
              <a:spcPct val="0"/>
            </a:spcBef>
            <a:spcAft>
              <a:spcPct val="20000"/>
            </a:spcAft>
            <a:buChar char="•"/>
          </a:pPr>
          <a:r>
            <a:rPr lang="en-US" sz="2300" kern="1200" dirty="0"/>
            <a:t>waiting to begin a job, or,</a:t>
          </a:r>
        </a:p>
        <a:p>
          <a:pPr marL="228600" lvl="1" indent="-228600" algn="l" defTabSz="1022350">
            <a:lnSpc>
              <a:spcPct val="90000"/>
            </a:lnSpc>
            <a:spcBef>
              <a:spcPct val="0"/>
            </a:spcBef>
            <a:spcAft>
              <a:spcPct val="20000"/>
            </a:spcAft>
            <a:buChar char="•"/>
          </a:pPr>
          <a:r>
            <a:rPr lang="en-US" sz="2300" kern="1200" dirty="0"/>
            <a:t>on layoff, waiting to return to a previous job. </a:t>
          </a:r>
        </a:p>
      </dsp:txBody>
      <dsp:txXfrm>
        <a:off x="0" y="3852656"/>
        <a:ext cx="8128000" cy="12005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5DDB3F-54BE-CF47-82CA-C366D33F8E8C}">
      <dsp:nvSpPr>
        <dsp:cNvPr id="0" name=""/>
        <dsp:cNvSpPr/>
      </dsp:nvSpPr>
      <dsp:spPr>
        <a:xfrm>
          <a:off x="0" y="47281"/>
          <a:ext cx="8128000" cy="12331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Civilian Labor force – civilians (16 years &amp; older) who are:</a:t>
          </a:r>
        </a:p>
      </dsp:txBody>
      <dsp:txXfrm>
        <a:off x="60199" y="107480"/>
        <a:ext cx="8007602" cy="1112781"/>
      </dsp:txXfrm>
    </dsp:sp>
    <dsp:sp modelId="{6FC862FA-7F14-0D47-944D-79D6B353AC6A}">
      <dsp:nvSpPr>
        <dsp:cNvPr id="0" name=""/>
        <dsp:cNvSpPr/>
      </dsp:nvSpPr>
      <dsp:spPr>
        <a:xfrm>
          <a:off x="0" y="1280461"/>
          <a:ext cx="8128000" cy="51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either employed or unemployed. </a:t>
          </a:r>
        </a:p>
      </dsp:txBody>
      <dsp:txXfrm>
        <a:off x="0" y="1280461"/>
        <a:ext cx="8128000" cy="513360"/>
      </dsp:txXfrm>
    </dsp:sp>
    <dsp:sp modelId="{60AB4388-D80E-F245-B8D5-93F981618DA5}">
      <dsp:nvSpPr>
        <dsp:cNvPr id="0" name=""/>
        <dsp:cNvSpPr/>
      </dsp:nvSpPr>
      <dsp:spPr>
        <a:xfrm>
          <a:off x="0" y="1793821"/>
          <a:ext cx="8128000" cy="12331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Not in the labor force – persons (16 years &amp; older) who are:</a:t>
          </a:r>
        </a:p>
      </dsp:txBody>
      <dsp:txXfrm>
        <a:off x="60199" y="1854020"/>
        <a:ext cx="8007602" cy="1112781"/>
      </dsp:txXfrm>
    </dsp:sp>
    <dsp:sp modelId="{ECA62E3A-5855-8542-9CB6-900BEA5423FC}">
      <dsp:nvSpPr>
        <dsp:cNvPr id="0" name=""/>
        <dsp:cNvSpPr/>
      </dsp:nvSpPr>
      <dsp:spPr>
        <a:xfrm>
          <a:off x="0" y="3027001"/>
          <a:ext cx="8128000" cy="753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neither employed nor unemployed (like retirees, students, homemakers, or disabled persons). </a:t>
          </a:r>
        </a:p>
      </dsp:txBody>
      <dsp:txXfrm>
        <a:off x="0" y="3027001"/>
        <a:ext cx="8128000" cy="7539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F848DB-068A-0943-9D83-ACE7471DBF0D}">
      <dsp:nvSpPr>
        <dsp:cNvPr id="0" name=""/>
        <dsp:cNvSpPr/>
      </dsp:nvSpPr>
      <dsp:spPr>
        <a:xfrm>
          <a:off x="0" y="285858"/>
          <a:ext cx="8128000" cy="149672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The non-institutional civilian adult population is grouped into two broad categories:</a:t>
          </a:r>
        </a:p>
      </dsp:txBody>
      <dsp:txXfrm>
        <a:off x="73064" y="358922"/>
        <a:ext cx="7981872" cy="1350594"/>
      </dsp:txXfrm>
    </dsp:sp>
    <dsp:sp modelId="{A03C9C9A-13D5-984F-9F50-606D1DEC8BE3}">
      <dsp:nvSpPr>
        <dsp:cNvPr id="0" name=""/>
        <dsp:cNvSpPr/>
      </dsp:nvSpPr>
      <dsp:spPr>
        <a:xfrm>
          <a:off x="0" y="1782581"/>
          <a:ext cx="8128000" cy="10722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Persons </a:t>
          </a:r>
          <a:r>
            <a:rPr lang="en-US" sz="2200" b="1" i="1" kern="1200" dirty="0"/>
            <a:t>not in the labor force</a:t>
          </a:r>
          <a:r>
            <a:rPr lang="en-US" sz="2200" kern="1200" dirty="0"/>
            <a:t>, and,</a:t>
          </a:r>
        </a:p>
        <a:p>
          <a:pPr marL="228600" lvl="1" indent="-228600" algn="l" defTabSz="977900">
            <a:lnSpc>
              <a:spcPct val="90000"/>
            </a:lnSpc>
            <a:spcBef>
              <a:spcPct val="0"/>
            </a:spcBef>
            <a:spcAft>
              <a:spcPct val="20000"/>
            </a:spcAft>
            <a:buChar char="•"/>
          </a:pPr>
          <a:r>
            <a:rPr lang="en-US" sz="2200" kern="1200" dirty="0"/>
            <a:t>persons </a:t>
          </a:r>
          <a:r>
            <a:rPr lang="en-US" sz="2200" b="1" i="1" kern="1200" dirty="0"/>
            <a:t>in the labor force</a:t>
          </a:r>
          <a:r>
            <a:rPr lang="en-US" sz="2200" kern="1200" dirty="0"/>
            <a:t> (this group includes both the employed and unemployed).</a:t>
          </a:r>
        </a:p>
      </dsp:txBody>
      <dsp:txXfrm>
        <a:off x="0" y="1782581"/>
        <a:ext cx="8128000" cy="1072260"/>
      </dsp:txXfrm>
    </dsp:sp>
    <dsp:sp modelId="{4D09761F-84A3-834D-B35D-714D6043FFFE}">
      <dsp:nvSpPr>
        <dsp:cNvPr id="0" name=""/>
        <dsp:cNvSpPr/>
      </dsp:nvSpPr>
      <dsp:spPr>
        <a:xfrm>
          <a:off x="0" y="2854841"/>
          <a:ext cx="8128000" cy="149672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14:m xmlns:a14="http://schemas.microsoft.com/office/drawing/2010/main">
            <m:oMathPara xmlns:m="http://schemas.openxmlformats.org/officeDocument/2006/math">
              <m:oMathParaPr>
                <m:jc m:val="centerGroup"/>
              </m:oMathParaPr>
              <m:oMath xmlns:m="http://schemas.openxmlformats.org/officeDocument/2006/math">
                <m:m>
                  <m:mPr>
                    <m:mcs>
                      <m:mc>
                        <m:mcPr>
                          <m:count m:val="1"/>
                          <m:mcJc m:val="center"/>
                        </m:mcPr>
                      </m:mc>
                    </m:mcs>
                    <m:ctrlPr>
                      <a:rPr lang="en-US" sz="2800" i="1" kern="1200" smtClean="0">
                        <a:latin typeface="Cambria Math" panose="02040503050406030204" pitchFamily="18" charset="0"/>
                      </a:rPr>
                    </m:ctrlPr>
                  </m:mPr>
                  <m:mr>
                    <m:e>
                      <m:r>
                        <m:rPr>
                          <m:brk m:alnAt="7"/>
                        </m:rPr>
                        <a:rPr lang="en-US" sz="2800" b="0" i="1" kern="1200" smtClean="0">
                          <a:latin typeface="Cambria Math" panose="02040503050406030204" pitchFamily="18" charset="0"/>
                        </a:rPr>
                        <m:t>𝐿</m:t>
                      </m:r>
                      <m:r>
                        <a:rPr lang="en-US" sz="2800" b="0" i="1" kern="1200" smtClean="0">
                          <a:latin typeface="Cambria Math" panose="02040503050406030204" pitchFamily="18" charset="0"/>
                        </a:rPr>
                        <m:t>𝑎𝑏𝑜𝑟</m:t>
                      </m:r>
                      <m:r>
                        <a:rPr lang="en-US" sz="2800" b="0" i="1" kern="1200" smtClean="0">
                          <a:latin typeface="Cambria Math" panose="02040503050406030204" pitchFamily="18" charset="0"/>
                        </a:rPr>
                        <m:t> </m:t>
                      </m:r>
                      <m:r>
                        <a:rPr lang="en-US" sz="2800" b="0" i="1" kern="1200" smtClean="0">
                          <a:latin typeface="Cambria Math" panose="02040503050406030204" pitchFamily="18" charset="0"/>
                        </a:rPr>
                        <m:t>𝐹𝑜𝑟𝑐𝑒</m:t>
                      </m:r>
                    </m:e>
                  </m:mr>
                  <m:mr>
                    <m:e>
                      <m:r>
                        <a:rPr lang="en-US" sz="2800" b="0" i="1" kern="1200" smtClean="0">
                          <a:latin typeface="Cambria Math" panose="02040503050406030204" pitchFamily="18" charset="0"/>
                        </a:rPr>
                        <m:t>𝑃𝑎𝑟𝑡𝑖𝑐𝑖𝑝𝑎𝑡𝑖𝑜𝑛</m:t>
                      </m:r>
                      <m:r>
                        <a:rPr lang="en-US" sz="2800" b="0" i="1" kern="1200" smtClean="0">
                          <a:latin typeface="Cambria Math" panose="02040503050406030204" pitchFamily="18" charset="0"/>
                        </a:rPr>
                        <m:t> </m:t>
                      </m:r>
                      <m:r>
                        <a:rPr lang="en-US" sz="2800" b="0" i="1" kern="1200" smtClean="0">
                          <a:latin typeface="Cambria Math" panose="02040503050406030204" pitchFamily="18" charset="0"/>
                        </a:rPr>
                        <m:t>𝑅𝑎𝑡𝑒</m:t>
                      </m:r>
                    </m:e>
                  </m:mr>
                </m:m>
                <m:r>
                  <a:rPr lang="en-US" sz="2800" b="0" i="1" kern="1200" smtClean="0">
                    <a:latin typeface="Cambria Math" panose="02040503050406030204" pitchFamily="18" charset="0"/>
                  </a:rPr>
                  <m:t>=</m:t>
                </m:r>
                <m:f>
                  <m:fPr>
                    <m:ctrlPr>
                      <a:rPr lang="en-US" sz="2800" b="0" i="1" kern="1200" smtClean="0">
                        <a:latin typeface="Cambria Math" panose="02040503050406030204" pitchFamily="18" charset="0"/>
                      </a:rPr>
                    </m:ctrlPr>
                  </m:fPr>
                  <m:num>
                    <m:r>
                      <a:rPr lang="en-US" sz="2800" b="0" i="1" kern="1200" smtClean="0">
                        <a:latin typeface="Cambria Math" panose="02040503050406030204" pitchFamily="18" charset="0"/>
                      </a:rPr>
                      <m:t># </m:t>
                    </m:r>
                    <m:r>
                      <a:rPr lang="en-US" sz="2800" b="0" i="1" kern="1200" smtClean="0">
                        <a:latin typeface="Cambria Math" panose="02040503050406030204" pitchFamily="18" charset="0"/>
                      </a:rPr>
                      <m:t>𝑖𝑛</m:t>
                    </m:r>
                    <m:r>
                      <a:rPr lang="en-US" sz="2800" b="0" i="1" kern="1200" smtClean="0">
                        <a:latin typeface="Cambria Math" panose="02040503050406030204" pitchFamily="18" charset="0"/>
                      </a:rPr>
                      <m:t> </m:t>
                    </m:r>
                    <m:r>
                      <a:rPr lang="en-US" sz="2800" b="0" i="1" kern="1200" smtClean="0">
                        <a:latin typeface="Cambria Math" panose="02040503050406030204" pitchFamily="18" charset="0"/>
                      </a:rPr>
                      <m:t>𝑡h𝑒</m:t>
                    </m:r>
                    <m:r>
                      <a:rPr lang="en-US" sz="2800" b="0" i="1" kern="1200" smtClean="0">
                        <a:latin typeface="Cambria Math" panose="02040503050406030204" pitchFamily="18" charset="0"/>
                      </a:rPr>
                      <m:t> </m:t>
                    </m:r>
                    <m:r>
                      <a:rPr lang="en-US" sz="2800" b="0" i="1" kern="1200" smtClean="0">
                        <a:latin typeface="Cambria Math" panose="02040503050406030204" pitchFamily="18" charset="0"/>
                      </a:rPr>
                      <m:t>𝐿𝑎𝑏𝑜𝑟</m:t>
                    </m:r>
                    <m:r>
                      <a:rPr lang="en-US" sz="2800" b="0" i="1" kern="1200" smtClean="0">
                        <a:latin typeface="Cambria Math" panose="02040503050406030204" pitchFamily="18" charset="0"/>
                      </a:rPr>
                      <m:t> </m:t>
                    </m:r>
                    <m:r>
                      <a:rPr lang="en-US" sz="2800" b="0" i="1" kern="1200" smtClean="0">
                        <a:latin typeface="Cambria Math" panose="02040503050406030204" pitchFamily="18" charset="0"/>
                      </a:rPr>
                      <m:t>𝐹𝑜𝑟𝑐𝑒</m:t>
                    </m:r>
                  </m:num>
                  <m:den>
                    <m:r>
                      <a:rPr lang="en-US" sz="2800" b="0" i="1" kern="1200" smtClean="0">
                        <a:latin typeface="Cambria Math" panose="02040503050406030204" pitchFamily="18" charset="0"/>
                      </a:rPr>
                      <m:t>𝐶𝑖𝑣𝑖𝑙𝑖𝑎𝑛</m:t>
                    </m:r>
                    <m:r>
                      <a:rPr lang="en-US" sz="2800" b="0" i="1" kern="1200" smtClean="0">
                        <a:latin typeface="Cambria Math" panose="02040503050406030204" pitchFamily="18" charset="0"/>
                      </a:rPr>
                      <m:t> </m:t>
                    </m:r>
                    <m:r>
                      <a:rPr lang="en-US" sz="2800" b="0" i="1" kern="1200" smtClean="0">
                        <a:latin typeface="Cambria Math" panose="02040503050406030204" pitchFamily="18" charset="0"/>
                      </a:rPr>
                      <m:t>𝑃𝑜𝑝𝑢𝑙𝑎𝑡𝑖𝑜𝑛</m:t>
                    </m:r>
                    <m:r>
                      <a:rPr lang="en-US" sz="2800" b="0" i="1" kern="1200" smtClean="0">
                        <a:latin typeface="Cambria Math" panose="02040503050406030204" pitchFamily="18" charset="0"/>
                      </a:rPr>
                      <m:t> (16+)</m:t>
                    </m:r>
                  </m:den>
                </m:f>
              </m:oMath>
            </m:oMathPara>
          </a14:m>
          <a:endParaRPr lang="en-US" sz="2800" kern="1200" dirty="0"/>
        </a:p>
      </dsp:txBody>
      <dsp:txXfrm>
        <a:off x="73064" y="2927905"/>
        <a:ext cx="7981872" cy="1350594"/>
      </dsp:txXfrm>
    </dsp:sp>
    <dsp:sp modelId="{6F1BF6AC-143D-0A40-A9B2-BF1BDA6A2B3C}">
      <dsp:nvSpPr>
        <dsp:cNvPr id="0" name=""/>
        <dsp:cNvSpPr/>
      </dsp:nvSpPr>
      <dsp:spPr>
        <a:xfrm>
          <a:off x="0" y="4351564"/>
          <a:ext cx="8128000" cy="4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i="1" kern="1200" dirty="0"/>
            <a:t>Recall that the </a:t>
          </a:r>
          <a14:m xmlns:a14="http://schemas.microsoft.com/office/drawing/2010/main">
            <m:oMath xmlns:m="http://schemas.openxmlformats.org/officeDocument/2006/math">
              <m:r>
                <a:rPr lang="en-US" sz="2200" b="0" i="1" kern="1200" smtClean="0">
                  <a:latin typeface="Cambria Math" panose="02040503050406030204" pitchFamily="18" charset="0"/>
                </a:rPr>
                <m:t>𝐿𝑎𝑏𝑜𝑟</m:t>
              </m:r>
              <m:r>
                <a:rPr lang="en-US" sz="2200" b="0" i="1" kern="1200" smtClean="0">
                  <a:latin typeface="Cambria Math" panose="02040503050406030204" pitchFamily="18" charset="0"/>
                </a:rPr>
                <m:t> </m:t>
              </m:r>
              <m:r>
                <a:rPr lang="en-US" sz="2200" b="0" i="1" kern="1200" smtClean="0">
                  <a:latin typeface="Cambria Math" panose="02040503050406030204" pitchFamily="18" charset="0"/>
                </a:rPr>
                <m:t>𝐹𝑜𝑟𝑐𝑒</m:t>
              </m:r>
              <m:r>
                <a:rPr lang="en-US" sz="2200" b="0" i="1" kern="1200" smtClean="0">
                  <a:latin typeface="Cambria Math" panose="02040503050406030204" pitchFamily="18" charset="0"/>
                </a:rPr>
                <m:t>=</m:t>
              </m:r>
              <m:r>
                <a:rPr lang="en-US" sz="2200" b="0" i="1" kern="1200" smtClean="0">
                  <a:latin typeface="Cambria Math" panose="02040503050406030204" pitchFamily="18" charset="0"/>
                </a:rPr>
                <m:t>𝐸𝑚𝑝𝑙𝑜𝑦𝑒𝑑</m:t>
              </m:r>
              <m:r>
                <a:rPr lang="en-US" sz="2200" b="0" i="1" kern="1200" smtClean="0">
                  <a:latin typeface="Cambria Math" panose="02040503050406030204" pitchFamily="18" charset="0"/>
                </a:rPr>
                <m:t>+</m:t>
              </m:r>
              <m:r>
                <a:rPr lang="en-US" sz="2200" b="0" i="1" kern="1200" smtClean="0">
                  <a:latin typeface="Cambria Math" panose="02040503050406030204" pitchFamily="18" charset="0"/>
                </a:rPr>
                <m:t>𝑈𝑛𝑒𝑚𝑝𝑙𝑜𝑦𝑒𝑑</m:t>
              </m:r>
            </m:oMath>
          </a14:m>
          <a:endParaRPr lang="en-US" sz="2200" i="1" kern="1200" dirty="0"/>
        </a:p>
      </dsp:txBody>
      <dsp:txXfrm>
        <a:off x="0" y="4351564"/>
        <a:ext cx="8128000" cy="4636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BDAACA-7405-A04A-ABD3-3DE56B2501F8}">
      <dsp:nvSpPr>
        <dsp:cNvPr id="0" name=""/>
        <dsp:cNvSpPr/>
      </dsp:nvSpPr>
      <dsp:spPr>
        <a:xfrm>
          <a:off x="0" y="570"/>
          <a:ext cx="8128000" cy="53986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14:m xmlns:a14="http://schemas.microsoft.com/office/drawing/2010/main">
            <m:oMathPara xmlns:m="http://schemas.openxmlformats.org/officeDocument/2006/math">
              <m:oMathParaPr>
                <m:jc m:val="centerGroup"/>
              </m:oMathParaPr>
              <m:oMath xmlns:m="http://schemas.openxmlformats.org/officeDocument/2006/math">
                <m:m>
                  <m:mPr>
                    <m:mcs>
                      <m:mc>
                        <m:mcPr>
                          <m:count m:val="1"/>
                          <m:mcJc m:val="center"/>
                        </m:mcPr>
                      </m:mc>
                    </m:mcs>
                    <m:ctrlPr>
                      <a:rPr lang="en-US" sz="1200" i="1" kern="1200" smtClean="0">
                        <a:latin typeface="Cambria Math" panose="02040503050406030204" pitchFamily="18" charset="0"/>
                      </a:rPr>
                    </m:ctrlPr>
                  </m:mPr>
                  <m:mr>
                    <m:e>
                      <m:r>
                        <m:rPr>
                          <m:brk m:alnAt="7"/>
                        </m:rPr>
                        <a:rPr lang="en-US" sz="1200" b="0" i="1" kern="1200" smtClean="0">
                          <a:latin typeface="Cambria Math" panose="02040503050406030204" pitchFamily="18" charset="0"/>
                        </a:rPr>
                        <m:t>𝐿</m:t>
                      </m:r>
                      <m:r>
                        <a:rPr lang="en-US" sz="1200" b="0" i="1" kern="1200" smtClean="0">
                          <a:latin typeface="Cambria Math" panose="02040503050406030204" pitchFamily="18" charset="0"/>
                        </a:rPr>
                        <m:t>𝑎𝑏𝑜𝑟</m:t>
                      </m:r>
                      <m:r>
                        <a:rPr lang="en-US" sz="1200" b="0" i="1" kern="1200" smtClean="0">
                          <a:latin typeface="Cambria Math" panose="02040503050406030204" pitchFamily="18" charset="0"/>
                        </a:rPr>
                        <m:t> </m:t>
                      </m:r>
                      <m:r>
                        <a:rPr lang="en-US" sz="1200" b="0" i="1" kern="1200" smtClean="0">
                          <a:latin typeface="Cambria Math" panose="02040503050406030204" pitchFamily="18" charset="0"/>
                        </a:rPr>
                        <m:t>𝐹𝑜𝑟𝑐𝑒</m:t>
                      </m:r>
                    </m:e>
                  </m:mr>
                  <m:mr>
                    <m:e>
                      <m:r>
                        <a:rPr lang="en-US" sz="1200" b="0" i="1" kern="1200" smtClean="0">
                          <a:latin typeface="Cambria Math" panose="02040503050406030204" pitchFamily="18" charset="0"/>
                        </a:rPr>
                        <m:t>𝑃𝑎𝑟𝑡𝑖𝑐𝑖𝑝𝑎𝑡𝑖𝑜𝑛</m:t>
                      </m:r>
                      <m:r>
                        <a:rPr lang="en-US" sz="1200" b="0" i="1" kern="1200" smtClean="0">
                          <a:latin typeface="Cambria Math" panose="02040503050406030204" pitchFamily="18" charset="0"/>
                        </a:rPr>
                        <m:t> </m:t>
                      </m:r>
                      <m:r>
                        <a:rPr lang="en-US" sz="1200" b="0" i="1" kern="1200" smtClean="0">
                          <a:latin typeface="Cambria Math" panose="02040503050406030204" pitchFamily="18" charset="0"/>
                        </a:rPr>
                        <m:t>𝑅𝑎𝑡𝑒</m:t>
                      </m:r>
                    </m:e>
                  </m:mr>
                </m:m>
                <m:r>
                  <a:rPr lang="en-US" sz="1200" b="0" i="1" kern="1200" smtClean="0">
                    <a:latin typeface="Cambria Math" panose="02040503050406030204" pitchFamily="18" charset="0"/>
                  </a:rPr>
                  <m:t>=</m:t>
                </m:r>
                <m:f>
                  <m:fPr>
                    <m:ctrlPr>
                      <a:rPr lang="en-US" sz="1200" b="0" i="1" kern="1200" smtClean="0">
                        <a:latin typeface="Cambria Math" panose="02040503050406030204" pitchFamily="18" charset="0"/>
                      </a:rPr>
                    </m:ctrlPr>
                  </m:fPr>
                  <m:num>
                    <m:r>
                      <a:rPr lang="en-US" sz="1200" b="0" i="1" kern="1200" smtClean="0">
                        <a:latin typeface="Cambria Math" panose="02040503050406030204" pitchFamily="18" charset="0"/>
                      </a:rPr>
                      <m:t>𝐶𝑖𝑣𝑖𝑙𝑖𝑎𝑛</m:t>
                    </m:r>
                    <m:r>
                      <a:rPr lang="en-US" sz="1200" b="0" i="1" kern="1200" smtClean="0">
                        <a:latin typeface="Cambria Math" panose="02040503050406030204" pitchFamily="18" charset="0"/>
                      </a:rPr>
                      <m:t> </m:t>
                    </m:r>
                    <m:r>
                      <a:rPr lang="en-US" sz="1200" b="0" i="1" kern="1200" smtClean="0">
                        <a:latin typeface="Cambria Math" panose="02040503050406030204" pitchFamily="18" charset="0"/>
                      </a:rPr>
                      <m:t>𝐿𝑎𝑏𝑜𝑟</m:t>
                    </m:r>
                    <m:r>
                      <a:rPr lang="en-US" sz="1200" b="0" i="1" kern="1200" smtClean="0">
                        <a:latin typeface="Cambria Math" panose="02040503050406030204" pitchFamily="18" charset="0"/>
                      </a:rPr>
                      <m:t> </m:t>
                    </m:r>
                    <m:r>
                      <a:rPr lang="en-US" sz="1200" b="0" i="1" kern="1200" smtClean="0">
                        <a:latin typeface="Cambria Math" panose="02040503050406030204" pitchFamily="18" charset="0"/>
                      </a:rPr>
                      <m:t>𝐹𝑜𝑟𝑐𝑒</m:t>
                    </m:r>
                  </m:num>
                  <m:den>
                    <m:r>
                      <a:rPr lang="en-US" sz="1200" b="0" i="1" kern="1200" smtClean="0">
                        <a:latin typeface="Cambria Math" panose="02040503050406030204" pitchFamily="18" charset="0"/>
                      </a:rPr>
                      <m:t>𝐶𝑖𝑣𝑖𝑙𝑖𝑎𝑛</m:t>
                    </m:r>
                    <m:r>
                      <a:rPr lang="en-US" sz="1200" b="0" i="1" kern="1200" smtClean="0">
                        <a:latin typeface="Cambria Math" panose="02040503050406030204" pitchFamily="18" charset="0"/>
                      </a:rPr>
                      <m:t> </m:t>
                    </m:r>
                    <m:r>
                      <a:rPr lang="en-US" sz="1200" b="0" i="1" kern="1200" smtClean="0">
                        <a:latin typeface="Cambria Math" panose="02040503050406030204" pitchFamily="18" charset="0"/>
                      </a:rPr>
                      <m:t>𝑃𝑜𝑝𝑢𝑙𝑎𝑡𝑖𝑜𝑛</m:t>
                    </m:r>
                    <m:r>
                      <a:rPr lang="en-US" sz="1200" b="0" i="1" kern="1200" smtClean="0">
                        <a:latin typeface="Cambria Math" panose="02040503050406030204" pitchFamily="18" charset="0"/>
                      </a:rPr>
                      <m:t> (16+)</m:t>
                    </m:r>
                  </m:den>
                </m:f>
                <m:r>
                  <a:rPr lang="en-US" sz="1200" b="0" i="1" kern="1200" smtClean="0">
                    <a:latin typeface="Cambria Math" panose="02040503050406030204" pitchFamily="18" charset="0"/>
                  </a:rPr>
                  <m:t>=</m:t>
                </m:r>
                <m:f>
                  <m:fPr>
                    <m:ctrlPr>
                      <a:rPr lang="en-US" sz="1200" b="0" i="1" kern="1200" smtClean="0">
                        <a:latin typeface="Cambria Math" panose="02040503050406030204" pitchFamily="18" charset="0"/>
                      </a:rPr>
                    </m:ctrlPr>
                  </m:fPr>
                  <m:num>
                    <m:r>
                      <a:rPr lang="en-US" sz="1200" b="0" i="1" kern="1200" smtClean="0">
                        <a:latin typeface="Cambria Math" panose="02040503050406030204" pitchFamily="18" charset="0"/>
                      </a:rPr>
                      <m:t>164.5</m:t>
                    </m:r>
                  </m:num>
                  <m:den>
                    <m:r>
                      <a:rPr lang="en-US" sz="1200" b="0" i="1" kern="1200" smtClean="0">
                        <a:latin typeface="Cambria Math" panose="02040503050406030204" pitchFamily="18" charset="0"/>
                      </a:rPr>
                      <m:t>259.6</m:t>
                    </m:r>
                  </m:den>
                </m:f>
                <m:r>
                  <a:rPr lang="en-US" sz="1200" b="0" i="1" kern="1200" smtClean="0">
                    <a:latin typeface="Cambria Math" panose="02040503050406030204" pitchFamily="18" charset="0"/>
                  </a:rPr>
                  <m:t>=63.4%</m:t>
                </m:r>
              </m:oMath>
            </m:oMathPara>
          </a14:m>
          <a:endParaRPr lang="en-US" sz="1200" kern="1200" dirty="0"/>
        </a:p>
      </dsp:txBody>
      <dsp:txXfrm>
        <a:off x="26354" y="26924"/>
        <a:ext cx="8075292" cy="487160"/>
      </dsp:txXfrm>
    </dsp:sp>
    <dsp:sp modelId="{9CA4B82F-E91B-354B-91DD-DDE82B9793E9}">
      <dsp:nvSpPr>
        <dsp:cNvPr id="0" name=""/>
        <dsp:cNvSpPr/>
      </dsp:nvSpPr>
      <dsp:spPr>
        <a:xfrm>
          <a:off x="0" y="552742"/>
          <a:ext cx="8128000" cy="53986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14:m xmlns:a14="http://schemas.microsoft.com/office/drawing/2010/main">
            <m:oMathPara xmlns:m="http://schemas.openxmlformats.org/officeDocument/2006/math">
              <m:oMathParaPr>
                <m:jc m:val="centerGroup"/>
              </m:oMathParaPr>
              <m:oMath xmlns:m="http://schemas.openxmlformats.org/officeDocument/2006/math">
                <m:m>
                  <m:mPr>
                    <m:mcs>
                      <m:mc>
                        <m:mcPr>
                          <m:count m:val="1"/>
                          <m:mcJc m:val="center"/>
                        </m:mcPr>
                      </m:mc>
                    </m:mcs>
                    <m:ctrlPr>
                      <a:rPr lang="en-US" sz="1200" i="1" kern="1200" smtClean="0">
                        <a:latin typeface="Cambria Math" panose="02040503050406030204" pitchFamily="18" charset="0"/>
                      </a:rPr>
                    </m:ctrlPr>
                  </m:mPr>
                  <m:mr>
                    <m:e>
                      <m:r>
                        <a:rPr lang="en-US" sz="1200" b="0" i="1" kern="1200" smtClean="0">
                          <a:latin typeface="Cambria Math" panose="02040503050406030204" pitchFamily="18" charset="0"/>
                        </a:rPr>
                        <m:t>𝐸𝑚𝑝𝑙𝑜𝑦𝑚𝑒𝑛𝑡</m:t>
                      </m:r>
                      <m:r>
                        <a:rPr lang="en-US" sz="1200" b="0" i="1" kern="1200" smtClean="0">
                          <a:latin typeface="Cambria Math" panose="02040503050406030204" pitchFamily="18" charset="0"/>
                        </a:rPr>
                        <m:t> </m:t>
                      </m:r>
                      <m:r>
                        <a:rPr lang="en-US" sz="1200" b="0" i="1" kern="1200" smtClean="0">
                          <a:latin typeface="Cambria Math" panose="02040503050406030204" pitchFamily="18" charset="0"/>
                        </a:rPr>
                        <m:t>𝑡𝑜</m:t>
                      </m:r>
                      <m:r>
                        <a:rPr lang="en-US" sz="1200" b="0" i="1" kern="1200" smtClean="0">
                          <a:latin typeface="Cambria Math" panose="02040503050406030204" pitchFamily="18" charset="0"/>
                        </a:rPr>
                        <m:t> </m:t>
                      </m:r>
                    </m:e>
                  </m:mr>
                  <m:mr>
                    <m:e>
                      <m:r>
                        <a:rPr lang="en-US" sz="1200" b="0" i="1" kern="1200" smtClean="0">
                          <a:latin typeface="Cambria Math" panose="02040503050406030204" pitchFamily="18" charset="0"/>
                        </a:rPr>
                        <m:t>𝑃𝑜𝑝𝑢𝑙𝑎𝑡𝑖𝑜𝑛</m:t>
                      </m:r>
                      <m:r>
                        <a:rPr lang="en-US" sz="1200" b="0" i="1" kern="1200" smtClean="0">
                          <a:latin typeface="Cambria Math" panose="02040503050406030204" pitchFamily="18" charset="0"/>
                        </a:rPr>
                        <m:t> </m:t>
                      </m:r>
                      <m:r>
                        <a:rPr lang="en-US" sz="1200" b="0" i="1" kern="1200" smtClean="0">
                          <a:latin typeface="Cambria Math" panose="02040503050406030204" pitchFamily="18" charset="0"/>
                        </a:rPr>
                        <m:t>𝑅𝑎𝑡𝑖𝑜</m:t>
                      </m:r>
                    </m:e>
                  </m:mr>
                </m:m>
                <m:r>
                  <a:rPr lang="en-US" sz="1200" b="0" i="1" kern="1200" smtClean="0">
                    <a:latin typeface="Cambria Math" panose="02040503050406030204" pitchFamily="18" charset="0"/>
                  </a:rPr>
                  <m:t>=</m:t>
                </m:r>
                <m:f>
                  <m:fPr>
                    <m:ctrlPr>
                      <a:rPr lang="en-US" sz="1200" b="0" i="1" kern="1200" smtClean="0">
                        <a:latin typeface="Cambria Math" panose="02040503050406030204" pitchFamily="18" charset="0"/>
                      </a:rPr>
                    </m:ctrlPr>
                  </m:fPr>
                  <m:num>
                    <m:r>
                      <a:rPr lang="en-US" sz="1200" b="0" i="1" kern="1200" smtClean="0">
                        <a:latin typeface="Cambria Math" panose="02040503050406030204" pitchFamily="18" charset="0"/>
                      </a:rPr>
                      <m:t>𝑁𝑢𝑚𝑏𝑒𝑟</m:t>
                    </m:r>
                    <m:r>
                      <a:rPr lang="en-US" sz="1200" b="0" i="1" kern="1200" smtClean="0">
                        <a:latin typeface="Cambria Math" panose="02040503050406030204" pitchFamily="18" charset="0"/>
                      </a:rPr>
                      <m:t> </m:t>
                    </m:r>
                    <m:r>
                      <a:rPr lang="en-US" sz="1200" b="0" i="1" kern="1200" smtClean="0">
                        <a:latin typeface="Cambria Math" panose="02040503050406030204" pitchFamily="18" charset="0"/>
                      </a:rPr>
                      <m:t>𝐸𝑚𝑝𝑙𝑜𝑦𝑒𝑑</m:t>
                    </m:r>
                  </m:num>
                  <m:den>
                    <m:r>
                      <a:rPr lang="en-US" sz="1200" b="0" i="1" kern="1200" smtClean="0">
                        <a:latin typeface="Cambria Math" panose="02040503050406030204" pitchFamily="18" charset="0"/>
                      </a:rPr>
                      <m:t>𝐶𝑖𝑣𝑖𝑙𝑖𝑎𝑛</m:t>
                    </m:r>
                    <m:r>
                      <a:rPr lang="en-US" sz="1200" b="0" i="1" kern="1200" smtClean="0">
                        <a:latin typeface="Cambria Math" panose="02040503050406030204" pitchFamily="18" charset="0"/>
                      </a:rPr>
                      <m:t> </m:t>
                    </m:r>
                    <m:r>
                      <a:rPr lang="en-US" sz="1200" b="0" i="1" kern="1200" smtClean="0">
                        <a:latin typeface="Cambria Math" panose="02040503050406030204" pitchFamily="18" charset="0"/>
                      </a:rPr>
                      <m:t>𝑃𝑜𝑝𝑢𝑙𝑎𝑡𝑖𝑜𝑛</m:t>
                    </m:r>
                    <m:r>
                      <a:rPr lang="en-US" sz="1200" b="0" i="1" kern="1200" smtClean="0">
                        <a:latin typeface="Cambria Math" panose="02040503050406030204" pitchFamily="18" charset="0"/>
                      </a:rPr>
                      <m:t> (16+)</m:t>
                    </m:r>
                  </m:den>
                </m:f>
                <m:r>
                  <a:rPr lang="en-US" sz="1200" b="0" i="1" kern="1200" smtClean="0">
                    <a:latin typeface="Cambria Math" panose="02040503050406030204" pitchFamily="18" charset="0"/>
                  </a:rPr>
                  <m:t>=</m:t>
                </m:r>
                <m:f>
                  <m:fPr>
                    <m:ctrlPr>
                      <a:rPr lang="en-US" sz="1200" b="0" i="1" kern="1200" smtClean="0">
                        <a:latin typeface="Cambria Math" panose="02040503050406030204" pitchFamily="18" charset="0"/>
                      </a:rPr>
                    </m:ctrlPr>
                  </m:fPr>
                  <m:num>
                    <m:r>
                      <a:rPr lang="en-US" sz="1200" b="0" i="1" kern="1200" smtClean="0">
                        <a:latin typeface="Cambria Math" panose="02040503050406030204" pitchFamily="18" charset="0"/>
                      </a:rPr>
                      <m:t>158.8</m:t>
                    </m:r>
                  </m:num>
                  <m:den>
                    <m:r>
                      <a:rPr lang="en-US" sz="1200" b="0" i="1" kern="1200" smtClean="0">
                        <a:latin typeface="Cambria Math" panose="02040503050406030204" pitchFamily="18" charset="0"/>
                      </a:rPr>
                      <m:t>259.6</m:t>
                    </m:r>
                  </m:den>
                </m:f>
                <m:r>
                  <a:rPr lang="en-US" sz="1200" b="0" i="1" kern="1200" smtClean="0">
                    <a:latin typeface="Cambria Math" panose="02040503050406030204" pitchFamily="18" charset="0"/>
                  </a:rPr>
                  <m:t>=61.2%</m:t>
                </m:r>
              </m:oMath>
            </m:oMathPara>
          </a14:m>
          <a:endParaRPr lang="en-US" sz="1200" kern="1200" dirty="0"/>
        </a:p>
      </dsp:txBody>
      <dsp:txXfrm>
        <a:off x="26354" y="579096"/>
        <a:ext cx="8075292" cy="487160"/>
      </dsp:txXfrm>
    </dsp:sp>
    <dsp:sp modelId="{5E5C3359-736A-104D-A9A9-4F39AE83CB50}">
      <dsp:nvSpPr>
        <dsp:cNvPr id="0" name=""/>
        <dsp:cNvSpPr/>
      </dsp:nvSpPr>
      <dsp:spPr>
        <a:xfrm>
          <a:off x="0" y="1104915"/>
          <a:ext cx="8128000" cy="53986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14:m xmlns:a14="http://schemas.microsoft.com/office/drawing/2010/main">
            <m:oMathPara xmlns:m="http://schemas.openxmlformats.org/officeDocument/2006/math">
              <m:oMathParaPr>
                <m:jc m:val="centerGroup"/>
              </m:oMathParaPr>
              <m:oMath xmlns:m="http://schemas.openxmlformats.org/officeDocument/2006/math">
                <m:m>
                  <m:mPr>
                    <m:mcs>
                      <m:mc>
                        <m:mcPr>
                          <m:count m:val="1"/>
                          <m:mcJc m:val="center"/>
                        </m:mcPr>
                      </m:mc>
                    </m:mcs>
                    <m:ctrlPr>
                      <a:rPr lang="en-US" sz="1200" i="1" kern="1200" smtClean="0">
                        <a:latin typeface="Cambria Math" panose="02040503050406030204" pitchFamily="18" charset="0"/>
                      </a:rPr>
                    </m:ctrlPr>
                  </m:mPr>
                  <m:mr>
                    <m:e>
                      <m:r>
                        <a:rPr lang="en-US" sz="1200" b="0" i="1" kern="1200" smtClean="0">
                          <a:latin typeface="Cambria Math" panose="02040503050406030204" pitchFamily="18" charset="0"/>
                        </a:rPr>
                        <m:t>𝑅𝑎𝑡𝑒</m:t>
                      </m:r>
                      <m:r>
                        <a:rPr lang="en-US" sz="1200" b="0" i="1" kern="1200" smtClean="0">
                          <a:latin typeface="Cambria Math" panose="02040503050406030204" pitchFamily="18" charset="0"/>
                        </a:rPr>
                        <m:t> </m:t>
                      </m:r>
                      <m:r>
                        <a:rPr lang="en-US" sz="1200" b="0" i="1" kern="1200" smtClean="0">
                          <a:latin typeface="Cambria Math" panose="02040503050406030204" pitchFamily="18" charset="0"/>
                        </a:rPr>
                        <m:t>𝑜𝑓</m:t>
                      </m:r>
                      <m:r>
                        <a:rPr lang="en-US" sz="1200" b="0" i="1" kern="1200" smtClean="0">
                          <a:latin typeface="Cambria Math" panose="02040503050406030204" pitchFamily="18" charset="0"/>
                        </a:rPr>
                        <m:t> </m:t>
                      </m:r>
                    </m:e>
                  </m:mr>
                  <m:mr>
                    <m:e>
                      <m:r>
                        <a:rPr lang="en-US" sz="1200" b="0" i="1" kern="1200" smtClean="0">
                          <a:latin typeface="Cambria Math" panose="02040503050406030204" pitchFamily="18" charset="0"/>
                        </a:rPr>
                        <m:t>𝑈𝑛𝑒𝑚𝑝𝑙𝑜𝑦𝑚𝑒𝑛𝑡</m:t>
                      </m:r>
                    </m:e>
                  </m:mr>
                </m:m>
                <m:r>
                  <a:rPr lang="en-US" sz="1200" b="0" i="1" kern="1200" smtClean="0">
                    <a:latin typeface="Cambria Math" panose="02040503050406030204" pitchFamily="18" charset="0"/>
                  </a:rPr>
                  <m:t>=</m:t>
                </m:r>
                <m:f>
                  <m:fPr>
                    <m:ctrlPr>
                      <a:rPr lang="en-US" sz="1200" b="0" i="1" kern="1200" smtClean="0">
                        <a:latin typeface="Cambria Math" panose="02040503050406030204" pitchFamily="18" charset="0"/>
                      </a:rPr>
                    </m:ctrlPr>
                  </m:fPr>
                  <m:num>
                    <m:r>
                      <a:rPr lang="en-US" sz="1200" b="0" i="1" kern="1200" smtClean="0">
                        <a:latin typeface="Cambria Math" panose="02040503050406030204" pitchFamily="18" charset="0"/>
                      </a:rPr>
                      <m:t>𝑁𝑢𝑚𝑏𝑒𝑟</m:t>
                    </m:r>
                    <m:r>
                      <a:rPr lang="en-US" sz="1200" b="0" i="1" kern="1200" smtClean="0">
                        <a:latin typeface="Cambria Math" panose="02040503050406030204" pitchFamily="18" charset="0"/>
                      </a:rPr>
                      <m:t> </m:t>
                    </m:r>
                    <m:r>
                      <a:rPr lang="en-US" sz="1200" b="0" i="1" kern="1200" smtClean="0">
                        <a:latin typeface="Cambria Math" panose="02040503050406030204" pitchFamily="18" charset="0"/>
                      </a:rPr>
                      <m:t>𝑈𝑛𝑒𝑚𝑝𝑙𝑜𝑦𝑒𝑑</m:t>
                    </m:r>
                  </m:num>
                  <m:den>
                    <m:r>
                      <a:rPr lang="en-US" sz="1200" b="0" i="1" kern="1200" smtClean="0">
                        <a:latin typeface="Cambria Math" panose="02040503050406030204" pitchFamily="18" charset="0"/>
                      </a:rPr>
                      <m:t>𝐶𝑖𝑣𝑖𝑙𝑖𝑎𝑛</m:t>
                    </m:r>
                    <m:r>
                      <a:rPr lang="en-US" sz="1200" b="0" i="1" kern="1200" smtClean="0">
                        <a:latin typeface="Cambria Math" panose="02040503050406030204" pitchFamily="18" charset="0"/>
                      </a:rPr>
                      <m:t> </m:t>
                    </m:r>
                    <m:r>
                      <a:rPr lang="en-US" sz="1200" b="0" i="1" kern="1200" smtClean="0">
                        <a:latin typeface="Cambria Math" panose="02040503050406030204" pitchFamily="18" charset="0"/>
                      </a:rPr>
                      <m:t>𝐿𝑎𝑏𝑜𝑟</m:t>
                    </m:r>
                    <m:r>
                      <a:rPr lang="en-US" sz="1200" b="0" i="1" kern="1200" smtClean="0">
                        <a:latin typeface="Cambria Math" panose="02040503050406030204" pitchFamily="18" charset="0"/>
                      </a:rPr>
                      <m:t> </m:t>
                    </m:r>
                    <m:r>
                      <a:rPr lang="en-US" sz="1200" b="0" i="1" kern="1200" smtClean="0">
                        <a:latin typeface="Cambria Math" panose="02040503050406030204" pitchFamily="18" charset="0"/>
                      </a:rPr>
                      <m:t>𝐹𝑜𝑟𝑐𝑒</m:t>
                    </m:r>
                  </m:den>
                </m:f>
                <m:r>
                  <a:rPr lang="en-US" sz="1200" b="0" i="1" kern="1200" smtClean="0">
                    <a:latin typeface="Cambria Math" panose="02040503050406030204" pitchFamily="18" charset="0"/>
                  </a:rPr>
                  <m:t>=</m:t>
                </m:r>
                <m:f>
                  <m:fPr>
                    <m:ctrlPr>
                      <a:rPr lang="en-US" sz="1200" b="0" i="1" kern="1200" smtClean="0">
                        <a:latin typeface="Cambria Math" panose="02040503050406030204" pitchFamily="18" charset="0"/>
                      </a:rPr>
                    </m:ctrlPr>
                  </m:fPr>
                  <m:num>
                    <m:r>
                      <a:rPr lang="en-US" sz="1200" b="0" i="1" kern="1200" smtClean="0">
                        <a:latin typeface="Cambria Math" panose="02040503050406030204" pitchFamily="18" charset="0"/>
                      </a:rPr>
                      <m:t>5.8</m:t>
                    </m:r>
                  </m:num>
                  <m:den>
                    <m:r>
                      <a:rPr lang="en-US" sz="1200" b="0" i="1" kern="1200" smtClean="0">
                        <a:latin typeface="Cambria Math" panose="02040503050406030204" pitchFamily="18" charset="0"/>
                      </a:rPr>
                      <m:t>164.5</m:t>
                    </m:r>
                  </m:den>
                </m:f>
                <m:r>
                  <a:rPr lang="en-US" sz="1200" b="0" i="1" kern="1200" smtClean="0">
                    <a:latin typeface="Cambria Math" panose="02040503050406030204" pitchFamily="18" charset="0"/>
                  </a:rPr>
                  <m:t>=3.5%</m:t>
                </m:r>
              </m:oMath>
            </m:oMathPara>
          </a14:m>
          <a:endParaRPr lang="en-US" sz="1200" kern="1200" dirty="0"/>
        </a:p>
      </dsp:txBody>
      <dsp:txXfrm>
        <a:off x="26354" y="1131269"/>
        <a:ext cx="8075292" cy="4871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2321"/>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4642"/>
          <a:ext cx="9324303" cy="47492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1. Classify the following as employed, unemployed, or not in labor force:</a:t>
          </a:r>
        </a:p>
        <a:p>
          <a:pPr marL="301752" lvl="0" indent="0" algn="l" defTabSz="1066800">
            <a:lnSpc>
              <a:spcPct val="90000"/>
            </a:lnSpc>
            <a:spcBef>
              <a:spcPct val="0"/>
            </a:spcBef>
            <a:spcAft>
              <a:spcPct val="35000"/>
            </a:spcAft>
            <a:buNone/>
          </a:pPr>
          <a:r>
            <a:rPr lang="en-US" sz="2400" kern="1200" dirty="0"/>
            <a:t>(a) person who is not working but applied for a job at Target last week</a:t>
          </a:r>
        </a:p>
        <a:p>
          <a:pPr marL="301752" lvl="0" indent="0" algn="l" defTabSz="1066800">
            <a:lnSpc>
              <a:spcPct val="90000"/>
            </a:lnSpc>
            <a:spcBef>
              <a:spcPct val="0"/>
            </a:spcBef>
            <a:spcAft>
              <a:spcPct val="35000"/>
            </a:spcAft>
            <a:buNone/>
          </a:pPr>
          <a:r>
            <a:rPr lang="en-US" sz="2400" kern="1200" dirty="0"/>
            <a:t>(b) person working part-time and searching diligently for a full-time job</a:t>
          </a:r>
        </a:p>
        <a:p>
          <a:pPr marL="301752" lvl="0" indent="0" algn="l" defTabSz="1066800">
            <a:lnSpc>
              <a:spcPct val="90000"/>
            </a:lnSpc>
            <a:spcBef>
              <a:spcPct val="0"/>
            </a:spcBef>
            <a:spcAft>
              <a:spcPct val="35000"/>
            </a:spcAft>
            <a:buNone/>
          </a:pPr>
          <a:r>
            <a:rPr lang="en-US" sz="2400" kern="1200" dirty="0"/>
            <a:t>(c) auto worker vacationing in Florida during a layoff at a General Motors plant who expects to be recalled in a couple of weeks</a:t>
          </a:r>
        </a:p>
        <a:p>
          <a:pPr marL="301752" lvl="0" indent="0" algn="l" defTabSz="1066800">
            <a:lnSpc>
              <a:spcPct val="90000"/>
            </a:lnSpc>
            <a:spcBef>
              <a:spcPct val="0"/>
            </a:spcBef>
            <a:spcAft>
              <a:spcPct val="35000"/>
            </a:spcAft>
            <a:buNone/>
          </a:pPr>
          <a:r>
            <a:rPr lang="en-US" sz="2400" kern="1200" dirty="0"/>
            <a:t>(d) 17-year-old who works 6 hours per week throwing newspapers</a:t>
          </a:r>
        </a:p>
        <a:p>
          <a:pPr marL="301752" lvl="0" indent="0" algn="l" defTabSz="1066800">
            <a:lnSpc>
              <a:spcPct val="90000"/>
            </a:lnSpc>
            <a:spcBef>
              <a:spcPct val="0"/>
            </a:spcBef>
            <a:spcAft>
              <a:spcPct val="35000"/>
            </a:spcAft>
            <a:buNone/>
          </a:pPr>
          <a:r>
            <a:rPr lang="en-US" sz="2400" kern="1200" dirty="0"/>
            <a:t>(e) homemaker working 70 hours a week preparing meals and performing other household services</a:t>
          </a:r>
        </a:p>
        <a:p>
          <a:pPr marL="301752" lvl="0" indent="0" algn="l" defTabSz="1066800">
            <a:lnSpc>
              <a:spcPct val="90000"/>
            </a:lnSpc>
            <a:spcBef>
              <a:spcPct val="0"/>
            </a:spcBef>
            <a:spcAft>
              <a:spcPct val="35000"/>
            </a:spcAft>
            <a:buNone/>
          </a:pPr>
          <a:r>
            <a:rPr lang="en-US" sz="2400" kern="1200" dirty="0"/>
            <a:t>(f) college student who spends between 50 and 60 hours per week attending classes and studying</a:t>
          </a:r>
        </a:p>
        <a:p>
          <a:pPr marL="301752" lvl="0" indent="0" algn="l" defTabSz="1066800">
            <a:lnSpc>
              <a:spcPct val="90000"/>
            </a:lnSpc>
            <a:spcBef>
              <a:spcPct val="0"/>
            </a:spcBef>
            <a:spcAft>
              <a:spcPct val="35000"/>
            </a:spcAft>
            <a:buNone/>
          </a:pPr>
          <a:r>
            <a:rPr lang="en-US" sz="2400" kern="1200" dirty="0"/>
            <a:t>(g) a retired Social Security recipient</a:t>
          </a:r>
        </a:p>
      </dsp:txBody>
      <dsp:txXfrm>
        <a:off x="0" y="4642"/>
        <a:ext cx="9324303" cy="47492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0"/>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0"/>
          <a:ext cx="9324303" cy="402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2. The following are for the U.S. in October of 2020 (in millions)</a:t>
          </a:r>
        </a:p>
        <a:p>
          <a:pPr marL="301752" lvl="0" indent="0" algn="l" defTabSz="1066800">
            <a:lnSpc>
              <a:spcPct val="90000"/>
            </a:lnSpc>
            <a:spcBef>
              <a:spcPct val="0"/>
            </a:spcBef>
            <a:spcAft>
              <a:spcPct val="35000"/>
            </a:spcAft>
            <a:buNone/>
          </a:pPr>
          <a:r>
            <a:rPr lang="en-US" sz="2400" kern="1200" dirty="0"/>
            <a:t>Population: 			331</a:t>
          </a:r>
        </a:p>
        <a:p>
          <a:pPr marL="301752" lvl="0" indent="0" algn="l" defTabSz="1066800">
            <a:lnSpc>
              <a:spcPct val="90000"/>
            </a:lnSpc>
            <a:spcBef>
              <a:spcPct val="0"/>
            </a:spcBef>
            <a:spcAft>
              <a:spcPct val="35000"/>
            </a:spcAft>
            <a:buNone/>
          </a:pPr>
          <a:r>
            <a:rPr lang="en-US" sz="2400" kern="1200" dirty="0"/>
            <a:t>Civilian pop. (</a:t>
          </a:r>
          <a:r>
            <a:rPr lang="en-US" sz="2400" i="1" kern="1200" dirty="0"/>
            <a:t>age 16 and over</a:t>
          </a:r>
          <a:r>
            <a:rPr lang="en-US" sz="2400" kern="1200" dirty="0"/>
            <a:t>): 	260.9</a:t>
          </a:r>
        </a:p>
        <a:p>
          <a:pPr marL="301752" lvl="0" indent="0" algn="l" defTabSz="1066800">
            <a:lnSpc>
              <a:spcPct val="90000"/>
            </a:lnSpc>
            <a:spcBef>
              <a:spcPct val="0"/>
            </a:spcBef>
            <a:spcAft>
              <a:spcPct val="35000"/>
            </a:spcAft>
            <a:buNone/>
          </a:pPr>
          <a:r>
            <a:rPr lang="en-US" sz="2400" kern="1200" dirty="0"/>
            <a:t>Employed: 			149.8</a:t>
          </a:r>
        </a:p>
        <a:p>
          <a:pPr marL="301752" lvl="0" indent="0" algn="l" defTabSz="1066800">
            <a:lnSpc>
              <a:spcPct val="90000"/>
            </a:lnSpc>
            <a:spcBef>
              <a:spcPct val="0"/>
            </a:spcBef>
            <a:spcAft>
              <a:spcPct val="35000"/>
            </a:spcAft>
            <a:buNone/>
          </a:pPr>
          <a:r>
            <a:rPr lang="en-US" sz="2400" kern="1200" dirty="0"/>
            <a:t>Unemployed: 			11.1</a:t>
          </a:r>
        </a:p>
        <a:p>
          <a:pPr marL="301752" lvl="0" indent="0" algn="l" defTabSz="1066800">
            <a:lnSpc>
              <a:spcPct val="90000"/>
            </a:lnSpc>
            <a:spcBef>
              <a:spcPct val="0"/>
            </a:spcBef>
            <a:spcAft>
              <a:spcPct val="35000"/>
            </a:spcAft>
            <a:buNone/>
          </a:pPr>
          <a:r>
            <a:rPr lang="en-US" sz="2400" kern="1200" dirty="0"/>
            <a:t>(a) Calculate the unemployment rate</a:t>
          </a:r>
        </a:p>
        <a:p>
          <a:pPr marL="301752" lvl="0" indent="0" algn="l" defTabSz="1066800">
            <a:lnSpc>
              <a:spcPct val="90000"/>
            </a:lnSpc>
            <a:spcBef>
              <a:spcPct val="0"/>
            </a:spcBef>
            <a:spcAft>
              <a:spcPct val="35000"/>
            </a:spcAft>
            <a:buNone/>
          </a:pPr>
          <a:r>
            <a:rPr lang="en-US" sz="2400" kern="1200" dirty="0"/>
            <a:t>(b) Calculate the labor force participation rate</a:t>
          </a:r>
        </a:p>
        <a:p>
          <a:pPr marL="301752" lvl="0" indent="0" algn="l" defTabSz="1066800">
            <a:lnSpc>
              <a:spcPct val="90000"/>
            </a:lnSpc>
            <a:spcBef>
              <a:spcPct val="0"/>
            </a:spcBef>
            <a:spcAft>
              <a:spcPct val="35000"/>
            </a:spcAft>
            <a:buNone/>
          </a:pPr>
          <a:r>
            <a:rPr lang="en-US" sz="2400" kern="1200" dirty="0"/>
            <a:t>(c) Calculate the employment to population ratio</a:t>
          </a:r>
        </a:p>
      </dsp:txBody>
      <dsp:txXfrm>
        <a:off x="0" y="0"/>
        <a:ext cx="9324303" cy="40257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464A8A-A34C-D34B-B2FE-A2956178184E}">
      <dsp:nvSpPr>
        <dsp:cNvPr id="0" name=""/>
        <dsp:cNvSpPr/>
      </dsp:nvSpPr>
      <dsp:spPr>
        <a:xfrm>
          <a:off x="0" y="78106"/>
          <a:ext cx="8128000" cy="9354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Frictional Unemployment:</a:t>
          </a:r>
        </a:p>
      </dsp:txBody>
      <dsp:txXfrm>
        <a:off x="45663" y="123769"/>
        <a:ext cx="8036674" cy="844089"/>
      </dsp:txXfrm>
    </dsp:sp>
    <dsp:sp modelId="{A6F9ED67-0FBA-A149-8B15-CAF9EFA09770}">
      <dsp:nvSpPr>
        <dsp:cNvPr id="0" name=""/>
        <dsp:cNvSpPr/>
      </dsp:nvSpPr>
      <dsp:spPr>
        <a:xfrm>
          <a:off x="0" y="1013521"/>
          <a:ext cx="8128000" cy="2906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US" sz="3000" kern="1200" dirty="0"/>
            <a:t>Caused by </a:t>
          </a:r>
          <a:r>
            <a:rPr lang="en-US" sz="3000" b="1" i="1" kern="1200" dirty="0"/>
            <a:t>imperfect information</a:t>
          </a:r>
          <a:r>
            <a:rPr lang="en-US" sz="3000" kern="1200" dirty="0"/>
            <a:t>.</a:t>
          </a:r>
        </a:p>
        <a:p>
          <a:pPr marL="285750" lvl="1" indent="-285750" algn="l" defTabSz="1333500">
            <a:lnSpc>
              <a:spcPct val="90000"/>
            </a:lnSpc>
            <a:spcBef>
              <a:spcPct val="0"/>
            </a:spcBef>
            <a:spcAft>
              <a:spcPct val="20000"/>
            </a:spcAft>
            <a:buChar char="•"/>
          </a:pPr>
          <a:r>
            <a:rPr lang="en-US" sz="3000" kern="1200" dirty="0"/>
            <a:t>Occurs because:</a:t>
          </a:r>
        </a:p>
        <a:p>
          <a:pPr marL="571500" lvl="2" indent="-285750" algn="l" defTabSz="1333500">
            <a:lnSpc>
              <a:spcPct val="90000"/>
            </a:lnSpc>
            <a:spcBef>
              <a:spcPct val="0"/>
            </a:spcBef>
            <a:spcAft>
              <a:spcPct val="20000"/>
            </a:spcAft>
            <a:buChar char="•"/>
          </a:pPr>
          <a:r>
            <a:rPr lang="en-US" sz="3000" kern="1200" dirty="0"/>
            <a:t>employers are not aware of all available workers and their qualifications, and,</a:t>
          </a:r>
        </a:p>
        <a:p>
          <a:pPr marL="571500" lvl="2" indent="-285750" algn="l" defTabSz="1333500">
            <a:lnSpc>
              <a:spcPct val="90000"/>
            </a:lnSpc>
            <a:spcBef>
              <a:spcPct val="0"/>
            </a:spcBef>
            <a:spcAft>
              <a:spcPct val="20000"/>
            </a:spcAft>
            <a:buChar char="•"/>
          </a:pPr>
          <a:r>
            <a:rPr lang="en-US" sz="3000" kern="1200" dirty="0"/>
            <a:t>available workers are not fully aware of all the jobs being offered by employers.</a:t>
          </a:r>
        </a:p>
      </dsp:txBody>
      <dsp:txXfrm>
        <a:off x="0" y="1013521"/>
        <a:ext cx="8128000" cy="29062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2FAF5C-A4E3-3E49-AE51-B374416E01C0}">
      <dsp:nvSpPr>
        <dsp:cNvPr id="0" name=""/>
        <dsp:cNvSpPr/>
      </dsp:nvSpPr>
      <dsp:spPr>
        <a:xfrm>
          <a:off x="0" y="0"/>
          <a:ext cx="750956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5943EA-BE6F-1045-83D3-03B9137578C9}">
      <dsp:nvSpPr>
        <dsp:cNvPr id="0" name=""/>
        <dsp:cNvSpPr/>
      </dsp:nvSpPr>
      <dsp:spPr>
        <a:xfrm>
          <a:off x="0" y="0"/>
          <a:ext cx="7509566" cy="4500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 Job search is vitally important for the efficient operation of labor markets. In recent years, Google Inc., a company founded by Sergey Brin and Larry Page, has dramatically improved the search process in numerous areas, including labor markets.</a:t>
          </a:r>
        </a:p>
        <a:p>
          <a:pPr marL="0" lvl="0" indent="0" algn="l" defTabSz="889000">
            <a:lnSpc>
              <a:spcPct val="90000"/>
            </a:lnSpc>
            <a:spcBef>
              <a:spcPct val="0"/>
            </a:spcBef>
            <a:spcAft>
              <a:spcPct val="35000"/>
            </a:spcAft>
            <a:buNone/>
          </a:pPr>
          <a:r>
            <a:rPr lang="en-US" sz="2000" kern="1200" dirty="0"/>
            <a:t>• Brin and Page met as graduate students at Stanford, both working on their Ph.D. in computer science. As Page tells it, he had a slew of ideas for his Ph.D. dissertation, but his adviser liked one especially: studying how information was linked on the World Wide Web. That led to the creation of Google, Inc. (“googol” is the number 1 followed by 100 zeros).</a:t>
          </a:r>
        </a:p>
        <a:p>
          <a:pPr marL="0" lvl="0" indent="0" algn="l" defTabSz="889000">
            <a:lnSpc>
              <a:spcPct val="90000"/>
            </a:lnSpc>
            <a:spcBef>
              <a:spcPct val="0"/>
            </a:spcBef>
            <a:spcAft>
              <a:spcPct val="35000"/>
            </a:spcAft>
            <a:buNone/>
          </a:pPr>
          <a:r>
            <a:rPr lang="en-US" sz="2000" kern="1200" dirty="0"/>
            <a:t>• Before Google, Internet users struggled to find relevant information out of billions of bits of information scattered across the World Wide Web. They never got their </a:t>
          </a:r>
          <a:r>
            <a:rPr lang="en-US" sz="2000" kern="1200" dirty="0" err="1"/>
            <a:t>Ph.D.s</a:t>
          </a:r>
          <a:r>
            <a:rPr lang="en-US" sz="2000" kern="1200" dirty="0"/>
            <a:t>, but they became multibillionaires, creating a company that in 2019 conducted 3.5 billion searches a day.</a:t>
          </a:r>
        </a:p>
      </dsp:txBody>
      <dsp:txXfrm>
        <a:off x="0" y="0"/>
        <a:ext cx="7509566" cy="450003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4D1295-0CD6-DD48-B11B-E379E9E8CFE3}">
      <dsp:nvSpPr>
        <dsp:cNvPr id="0" name=""/>
        <dsp:cNvSpPr/>
      </dsp:nvSpPr>
      <dsp:spPr>
        <a:xfrm>
          <a:off x="0" y="35568"/>
          <a:ext cx="8128000" cy="8874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Structural Unemployment:</a:t>
          </a:r>
        </a:p>
      </dsp:txBody>
      <dsp:txXfrm>
        <a:off x="43321" y="78889"/>
        <a:ext cx="8041358" cy="800803"/>
      </dsp:txXfrm>
    </dsp:sp>
    <dsp:sp modelId="{EF545970-A55C-DF44-9126-ABE8CEB46EAC}">
      <dsp:nvSpPr>
        <dsp:cNvPr id="0" name=""/>
        <dsp:cNvSpPr/>
      </dsp:nvSpPr>
      <dsp:spPr>
        <a:xfrm>
          <a:off x="0" y="923014"/>
          <a:ext cx="8128000" cy="1838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en-US" sz="2900" kern="1200" dirty="0"/>
            <a:t>Reflects an imperfect match of employee skills to skill requirements of the available jobs.</a:t>
          </a:r>
        </a:p>
        <a:p>
          <a:pPr marL="285750" lvl="1" indent="-285750" algn="l" defTabSz="1289050">
            <a:lnSpc>
              <a:spcPct val="90000"/>
            </a:lnSpc>
            <a:spcBef>
              <a:spcPct val="0"/>
            </a:spcBef>
            <a:spcAft>
              <a:spcPct val="20000"/>
            </a:spcAft>
            <a:buChar char="•"/>
          </a:pPr>
          <a:r>
            <a:rPr lang="en-US" sz="2900" kern="1200" dirty="0"/>
            <a:t>Also reflects structural and demographic characteristics of the labor market.</a:t>
          </a:r>
        </a:p>
      </dsp:txBody>
      <dsp:txXfrm>
        <a:off x="0" y="923014"/>
        <a:ext cx="8128000" cy="1838160"/>
      </dsp:txXfrm>
    </dsp:sp>
    <dsp:sp modelId="{E3B18965-BE07-3F4B-8C40-EF4D17103C2B}">
      <dsp:nvSpPr>
        <dsp:cNvPr id="0" name=""/>
        <dsp:cNvSpPr/>
      </dsp:nvSpPr>
      <dsp:spPr>
        <a:xfrm>
          <a:off x="0" y="2761174"/>
          <a:ext cx="8128000" cy="8874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Cyclical Unemployment:</a:t>
          </a:r>
        </a:p>
      </dsp:txBody>
      <dsp:txXfrm>
        <a:off x="43321" y="2804495"/>
        <a:ext cx="8041358" cy="800803"/>
      </dsp:txXfrm>
    </dsp:sp>
    <dsp:sp modelId="{47BDDB9C-317F-0943-BD76-EDF5B7FCDDE4}">
      <dsp:nvSpPr>
        <dsp:cNvPr id="0" name=""/>
        <dsp:cNvSpPr/>
      </dsp:nvSpPr>
      <dsp:spPr>
        <a:xfrm>
          <a:off x="0" y="3648619"/>
          <a:ext cx="8128000" cy="1416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en-US" sz="2900" kern="1200" dirty="0"/>
            <a:t>Reflects business cycle conditions</a:t>
          </a:r>
        </a:p>
        <a:p>
          <a:pPr marL="285750" lvl="1" indent="-285750" algn="l" defTabSz="1289050">
            <a:lnSpc>
              <a:spcPct val="90000"/>
            </a:lnSpc>
            <a:spcBef>
              <a:spcPct val="0"/>
            </a:spcBef>
            <a:spcAft>
              <a:spcPct val="20000"/>
            </a:spcAft>
            <a:buChar char="•"/>
          </a:pPr>
          <a:r>
            <a:rPr lang="en-US" sz="2900" kern="1200" dirty="0"/>
            <a:t>When there is a general downturn in business activity, cyclical unemployment increases.</a:t>
          </a:r>
        </a:p>
      </dsp:txBody>
      <dsp:txXfrm>
        <a:off x="0" y="3648619"/>
        <a:ext cx="8128000" cy="141691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C8B9F-0190-9A48-9BE2-0CCD6EE3D63E}">
      <dsp:nvSpPr>
        <dsp:cNvPr id="0" name=""/>
        <dsp:cNvSpPr/>
      </dsp:nvSpPr>
      <dsp:spPr>
        <a:xfrm>
          <a:off x="0" y="62839"/>
          <a:ext cx="8128000" cy="8394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t>Full Employment: </a:t>
          </a:r>
        </a:p>
      </dsp:txBody>
      <dsp:txXfrm>
        <a:off x="40980" y="103819"/>
        <a:ext cx="8046040" cy="757514"/>
      </dsp:txXfrm>
    </dsp:sp>
    <dsp:sp modelId="{31E58E0E-95D5-444C-9CEC-10583DE3E5A3}">
      <dsp:nvSpPr>
        <dsp:cNvPr id="0" name=""/>
        <dsp:cNvSpPr/>
      </dsp:nvSpPr>
      <dsp:spPr>
        <a:xfrm>
          <a:off x="0" y="902314"/>
          <a:ext cx="8128000" cy="2064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dirty="0"/>
            <a:t>Level of employment resulting when the rate of unemployment is normal, considering both frictional and structural factors.</a:t>
          </a:r>
        </a:p>
        <a:p>
          <a:pPr marL="228600" lvl="1" indent="-228600" algn="l" defTabSz="1200150">
            <a:lnSpc>
              <a:spcPct val="90000"/>
            </a:lnSpc>
            <a:spcBef>
              <a:spcPct val="0"/>
            </a:spcBef>
            <a:spcAft>
              <a:spcPct val="20000"/>
            </a:spcAft>
            <a:buChar char="•"/>
          </a:pPr>
          <a:r>
            <a:rPr lang="en-US" sz="2700" kern="1200" dirty="0"/>
            <a:t>Full employment is closely related to the concept of the </a:t>
          </a:r>
          <a:r>
            <a:rPr lang="en-US" sz="2700" b="1" i="1" kern="1200" dirty="0"/>
            <a:t>natural rate of unemployment</a:t>
          </a:r>
          <a:r>
            <a:rPr lang="en-US" sz="2700" kern="1200" dirty="0"/>
            <a:t>.</a:t>
          </a:r>
        </a:p>
      </dsp:txBody>
      <dsp:txXfrm>
        <a:off x="0" y="902314"/>
        <a:ext cx="8128000" cy="2064825"/>
      </dsp:txXfrm>
    </dsp:sp>
    <dsp:sp modelId="{E827A075-0BBF-494D-910C-9A75DB1A045A}">
      <dsp:nvSpPr>
        <dsp:cNvPr id="0" name=""/>
        <dsp:cNvSpPr/>
      </dsp:nvSpPr>
      <dsp:spPr>
        <a:xfrm>
          <a:off x="0" y="2967139"/>
          <a:ext cx="8128000" cy="8394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t>Natural Rate of Unemployment: </a:t>
          </a:r>
        </a:p>
      </dsp:txBody>
      <dsp:txXfrm>
        <a:off x="40980" y="3008119"/>
        <a:ext cx="8046040" cy="757514"/>
      </dsp:txXfrm>
    </dsp:sp>
    <dsp:sp modelId="{3528BB78-3C98-C44E-A5A2-433B5C698283}">
      <dsp:nvSpPr>
        <dsp:cNvPr id="0" name=""/>
        <dsp:cNvSpPr/>
      </dsp:nvSpPr>
      <dsp:spPr>
        <a:xfrm>
          <a:off x="0" y="3806614"/>
          <a:ext cx="8128000" cy="1231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dirty="0"/>
            <a:t>Level of unemployment that reflects “job shopping” in an economy of imperfect information and dynamic change.</a:t>
          </a:r>
        </a:p>
      </dsp:txBody>
      <dsp:txXfrm>
        <a:off x="0" y="3806614"/>
        <a:ext cx="8128000" cy="123165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3BCF04-8FFE-434B-8254-A728A89BA511}">
      <dsp:nvSpPr>
        <dsp:cNvPr id="0" name=""/>
        <dsp:cNvSpPr/>
      </dsp:nvSpPr>
      <dsp:spPr>
        <a:xfrm>
          <a:off x="0" y="164720"/>
          <a:ext cx="8128000" cy="79820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The natural rate of unemployment is:</a:t>
          </a:r>
        </a:p>
      </dsp:txBody>
      <dsp:txXfrm>
        <a:off x="38965" y="203685"/>
        <a:ext cx="8050070" cy="720277"/>
      </dsp:txXfrm>
    </dsp:sp>
    <dsp:sp modelId="{E41E8D17-6F95-1547-ACB9-9217882973F8}">
      <dsp:nvSpPr>
        <dsp:cNvPr id="0" name=""/>
        <dsp:cNvSpPr/>
      </dsp:nvSpPr>
      <dsp:spPr>
        <a:xfrm>
          <a:off x="0" y="962927"/>
          <a:ext cx="8128000" cy="124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neither a temporary high nor temporary low.</a:t>
          </a:r>
        </a:p>
        <a:p>
          <a:pPr marL="171450" lvl="1" indent="-171450" algn="l" defTabSz="844550">
            <a:lnSpc>
              <a:spcPct val="90000"/>
            </a:lnSpc>
            <a:spcBef>
              <a:spcPct val="0"/>
            </a:spcBef>
            <a:spcAft>
              <a:spcPct val="20000"/>
            </a:spcAft>
            <a:buChar char="•"/>
          </a:pPr>
          <a:r>
            <a:rPr lang="en-US" sz="1900" kern="1200" dirty="0"/>
            <a:t>a rate that is both achievable and sustainable.</a:t>
          </a:r>
        </a:p>
        <a:p>
          <a:pPr marL="171450" lvl="1" indent="-171450" algn="l" defTabSz="844550">
            <a:lnSpc>
              <a:spcPct val="90000"/>
            </a:lnSpc>
            <a:spcBef>
              <a:spcPct val="0"/>
            </a:spcBef>
            <a:spcAft>
              <a:spcPct val="20000"/>
            </a:spcAft>
            <a:buChar char="•"/>
          </a:pPr>
          <a:r>
            <a:rPr lang="en-US" sz="1900" kern="1200" dirty="0"/>
            <a:t>the level of unemployment accompanying an economy’s “maximum sustainable rate of output.”</a:t>
          </a:r>
        </a:p>
      </dsp:txBody>
      <dsp:txXfrm>
        <a:off x="0" y="962927"/>
        <a:ext cx="8128000" cy="1242000"/>
      </dsp:txXfrm>
    </dsp:sp>
    <dsp:sp modelId="{5F22D56C-15BE-8848-8DA1-F131716A1189}">
      <dsp:nvSpPr>
        <dsp:cNvPr id="0" name=""/>
        <dsp:cNvSpPr/>
      </dsp:nvSpPr>
      <dsp:spPr>
        <a:xfrm>
          <a:off x="0" y="2204927"/>
          <a:ext cx="8128000" cy="133116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Both demographic factors (e.g. young workers as a share of the labor force) and public policy (e.g. the level of unemployment benefits) influence the natural rate of unemployment.</a:t>
          </a:r>
        </a:p>
      </dsp:txBody>
      <dsp:txXfrm>
        <a:off x="64982" y="2269909"/>
        <a:ext cx="7998036" cy="1201203"/>
      </dsp:txXfrm>
    </dsp:sp>
    <dsp:sp modelId="{9500C67F-7736-9946-A726-C52562F00211}">
      <dsp:nvSpPr>
        <dsp:cNvPr id="0" name=""/>
        <dsp:cNvSpPr/>
      </dsp:nvSpPr>
      <dsp:spPr>
        <a:xfrm>
          <a:off x="0" y="3605215"/>
          <a:ext cx="8128000" cy="133116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Actual rate of unemployment generally rises above natural rate during a recession and falls below the natural rate during a boom.</a:t>
          </a:r>
          <a:endParaRPr lang="en-US" sz="2400" kern="1200" dirty="0"/>
        </a:p>
      </dsp:txBody>
      <dsp:txXfrm>
        <a:off x="64982" y="3670197"/>
        <a:ext cx="7998036" cy="120120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376CAB-3BFA-B245-B7B1-E2525A3F6213}">
      <dsp:nvSpPr>
        <dsp:cNvPr id="0" name=""/>
        <dsp:cNvSpPr/>
      </dsp:nvSpPr>
      <dsp:spPr>
        <a:xfrm>
          <a:off x="0" y="54272"/>
          <a:ext cx="8128000" cy="9354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Potential output: </a:t>
          </a:r>
        </a:p>
      </dsp:txBody>
      <dsp:txXfrm>
        <a:off x="45663" y="99935"/>
        <a:ext cx="8036674" cy="844089"/>
      </dsp:txXfrm>
    </dsp:sp>
    <dsp:sp modelId="{09654A3F-0F86-6246-B97A-545DE19EDC28}">
      <dsp:nvSpPr>
        <dsp:cNvPr id="0" name=""/>
        <dsp:cNvSpPr/>
      </dsp:nvSpPr>
      <dsp:spPr>
        <a:xfrm>
          <a:off x="0" y="989687"/>
          <a:ext cx="8128000" cy="2300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US" sz="3000" kern="1200" dirty="0"/>
            <a:t>Maximum sustainable output level consistent with the economy’s resource base, given its institutional arrangements.</a:t>
          </a:r>
        </a:p>
        <a:p>
          <a:pPr marL="285750" lvl="1" indent="-285750" algn="l" defTabSz="1333500">
            <a:lnSpc>
              <a:spcPct val="90000"/>
            </a:lnSpc>
            <a:spcBef>
              <a:spcPct val="0"/>
            </a:spcBef>
            <a:spcAft>
              <a:spcPct val="20000"/>
            </a:spcAft>
            <a:buChar char="•"/>
          </a:pPr>
          <a:r>
            <a:rPr lang="en-US" sz="3000" b="1" i="1" kern="1200" dirty="0"/>
            <a:t>Actual</a:t>
          </a:r>
          <a:r>
            <a:rPr lang="en-US" sz="3000" kern="1200" dirty="0"/>
            <a:t> and </a:t>
          </a:r>
          <a:r>
            <a:rPr lang="en-US" sz="3000" b="1" i="1" kern="1200" dirty="0"/>
            <a:t>potential output</a:t>
          </a:r>
          <a:r>
            <a:rPr lang="en-US" sz="3000" kern="1200" dirty="0"/>
            <a:t> will be equal when the economy is at full employment.</a:t>
          </a:r>
        </a:p>
      </dsp:txBody>
      <dsp:txXfrm>
        <a:off x="0" y="989687"/>
        <a:ext cx="8128000" cy="230080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2054"/>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9105" y="8729"/>
          <a:ext cx="9315197" cy="2323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1. During a recession, which of the following will be true?</a:t>
          </a:r>
        </a:p>
        <a:p>
          <a:pPr marL="301752" lvl="0" indent="0" algn="l" defTabSz="1066800">
            <a:lnSpc>
              <a:spcPct val="90000"/>
            </a:lnSpc>
            <a:spcBef>
              <a:spcPct val="0"/>
            </a:spcBef>
            <a:spcAft>
              <a:spcPct val="35000"/>
            </a:spcAft>
            <a:buNone/>
          </a:pPr>
          <a:r>
            <a:rPr lang="en-US" sz="2400" kern="1200" dirty="0"/>
            <a:t>(a) Actual rate of unemployment will be lower than the natural rate.</a:t>
          </a:r>
        </a:p>
        <a:p>
          <a:pPr marL="301752" lvl="0" indent="0" algn="l" defTabSz="1066800">
            <a:lnSpc>
              <a:spcPct val="90000"/>
            </a:lnSpc>
            <a:spcBef>
              <a:spcPct val="0"/>
            </a:spcBef>
            <a:spcAft>
              <a:spcPct val="35000"/>
            </a:spcAft>
            <a:buNone/>
          </a:pPr>
          <a:r>
            <a:rPr lang="en-US" sz="2400" kern="1200" dirty="0"/>
            <a:t>(b) Actual GDP will be lower than potential GDP.</a:t>
          </a:r>
        </a:p>
        <a:p>
          <a:pPr marL="301752" lvl="0" indent="0" algn="l" defTabSz="1066800">
            <a:lnSpc>
              <a:spcPct val="90000"/>
            </a:lnSpc>
            <a:spcBef>
              <a:spcPct val="0"/>
            </a:spcBef>
            <a:spcAft>
              <a:spcPct val="35000"/>
            </a:spcAft>
            <a:buNone/>
          </a:pPr>
          <a:r>
            <a:rPr lang="en-US" sz="2400" kern="1200" dirty="0"/>
            <a:t>(c) Actual employment will exceed what is considered as full employment.</a:t>
          </a:r>
        </a:p>
      </dsp:txBody>
      <dsp:txXfrm>
        <a:off x="9105" y="8729"/>
        <a:ext cx="9315197" cy="2323226"/>
      </dsp:txXfrm>
    </dsp:sp>
    <dsp:sp modelId="{C99B7220-FEDB-2A4F-A05D-9C3666DD011C}">
      <dsp:nvSpPr>
        <dsp:cNvPr id="0" name=""/>
        <dsp:cNvSpPr/>
      </dsp:nvSpPr>
      <dsp:spPr>
        <a:xfrm>
          <a:off x="0" y="2325280"/>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2A71AC-4D91-7B43-9643-E850BA38CBF9}">
      <dsp:nvSpPr>
        <dsp:cNvPr id="0" name=""/>
        <dsp:cNvSpPr/>
      </dsp:nvSpPr>
      <dsp:spPr>
        <a:xfrm>
          <a:off x="0" y="2325280"/>
          <a:ext cx="9324303" cy="1248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2. How will increased usage of the Internet by employers and employees influence the job search process? Will it tend to increase or decrease the natural rate of unemployment?</a:t>
          </a:r>
        </a:p>
      </dsp:txBody>
      <dsp:txXfrm>
        <a:off x="0" y="2325280"/>
        <a:ext cx="9324303" cy="1248939"/>
      </dsp:txXfrm>
    </dsp:sp>
    <dsp:sp modelId="{C69CBCE0-BC7D-2D44-BFC2-496B3D8824FA}">
      <dsp:nvSpPr>
        <dsp:cNvPr id="0" name=""/>
        <dsp:cNvSpPr/>
      </dsp:nvSpPr>
      <dsp:spPr>
        <a:xfrm>
          <a:off x="0" y="3574220"/>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A89F7A-68FF-3A45-AAE3-64C95C9DF6AB}">
      <dsp:nvSpPr>
        <dsp:cNvPr id="0" name=""/>
        <dsp:cNvSpPr/>
      </dsp:nvSpPr>
      <dsp:spPr>
        <a:xfrm>
          <a:off x="0" y="3574220"/>
          <a:ext cx="9324303" cy="10024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3. (True or false) When full employment is present the rate </a:t>
          </a:r>
          <a:br>
            <a:rPr lang="en-US" sz="2400" kern="1200" dirty="0"/>
          </a:br>
          <a:r>
            <a:rPr lang="en-US" sz="2400" kern="1200" dirty="0"/>
            <a:t>of unemployment will be zero.</a:t>
          </a:r>
        </a:p>
      </dsp:txBody>
      <dsp:txXfrm>
        <a:off x="0" y="3574220"/>
        <a:ext cx="9324303" cy="100244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202996"/>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215865"/>
          <a:ext cx="9324303" cy="10258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4. What is the relationship between full employment and the natural rate of unemployment? Why might the natural rate change?</a:t>
          </a:r>
        </a:p>
      </dsp:txBody>
      <dsp:txXfrm>
        <a:off x="0" y="215865"/>
        <a:ext cx="9324303" cy="1025884"/>
      </dsp:txXfrm>
    </dsp:sp>
    <dsp:sp modelId="{C99B7220-FEDB-2A4F-A05D-9C3666DD011C}">
      <dsp:nvSpPr>
        <dsp:cNvPr id="0" name=""/>
        <dsp:cNvSpPr/>
      </dsp:nvSpPr>
      <dsp:spPr>
        <a:xfrm>
          <a:off x="0" y="1228880"/>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2A71AC-4D91-7B43-9643-E850BA38CBF9}">
      <dsp:nvSpPr>
        <dsp:cNvPr id="0" name=""/>
        <dsp:cNvSpPr/>
      </dsp:nvSpPr>
      <dsp:spPr>
        <a:xfrm>
          <a:off x="0" y="1228880"/>
          <a:ext cx="9324303" cy="25938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5. Frictional unemployment is a result of:</a:t>
          </a:r>
        </a:p>
        <a:p>
          <a:pPr marL="301752" lvl="0" indent="0" algn="l" defTabSz="1066800">
            <a:lnSpc>
              <a:spcPct val="90000"/>
            </a:lnSpc>
            <a:spcBef>
              <a:spcPct val="0"/>
            </a:spcBef>
            <a:spcAft>
              <a:spcPct val="35000"/>
            </a:spcAft>
            <a:buNone/>
          </a:pPr>
          <a:r>
            <a:rPr lang="en-US" sz="2400" kern="1200" dirty="0"/>
            <a:t>(a) not enough jobs for everyone to be employed</a:t>
          </a:r>
        </a:p>
        <a:p>
          <a:pPr marL="301752" lvl="0" indent="0" algn="l" defTabSz="1066800">
            <a:lnSpc>
              <a:spcPct val="90000"/>
            </a:lnSpc>
            <a:spcBef>
              <a:spcPct val="0"/>
            </a:spcBef>
            <a:spcAft>
              <a:spcPct val="35000"/>
            </a:spcAft>
            <a:buNone/>
          </a:pPr>
          <a:r>
            <a:rPr lang="en-US" sz="2400" kern="1200" dirty="0"/>
            <a:t>(b) unemployed workers’ skills not matching those needed for available jobs</a:t>
          </a:r>
        </a:p>
        <a:p>
          <a:pPr marL="301752" lvl="0" indent="0" algn="l" defTabSz="1066800">
            <a:lnSpc>
              <a:spcPct val="90000"/>
            </a:lnSpc>
            <a:spcBef>
              <a:spcPct val="0"/>
            </a:spcBef>
            <a:spcAft>
              <a:spcPct val="35000"/>
            </a:spcAft>
            <a:buNone/>
          </a:pPr>
          <a:r>
            <a:rPr lang="en-US" sz="2400" kern="1200" dirty="0"/>
            <a:t>(c) a decline in the demand for labor, such as during a recession</a:t>
          </a:r>
        </a:p>
        <a:p>
          <a:pPr marL="301752" lvl="0" indent="0" algn="l" defTabSz="1066800">
            <a:lnSpc>
              <a:spcPct val="90000"/>
            </a:lnSpc>
            <a:spcBef>
              <a:spcPct val="0"/>
            </a:spcBef>
            <a:spcAft>
              <a:spcPct val="35000"/>
            </a:spcAft>
            <a:buNone/>
          </a:pPr>
          <a:r>
            <a:rPr lang="en-US" sz="2400" kern="1200" dirty="0"/>
            <a:t>(d) imperfect information and temporary periods of unemployment while workers change jobs</a:t>
          </a:r>
        </a:p>
      </dsp:txBody>
      <dsp:txXfrm>
        <a:off x="0" y="1228880"/>
        <a:ext cx="9324303" cy="259386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2118E3-D3BD-614F-BCF5-F048C917CE9B}">
      <dsp:nvSpPr>
        <dsp:cNvPr id="0" name=""/>
        <dsp:cNvSpPr/>
      </dsp:nvSpPr>
      <dsp:spPr>
        <a:xfrm>
          <a:off x="0" y="293291"/>
          <a:ext cx="8128000" cy="1759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i="1" kern="1200" dirty="0"/>
            <a:t>Inflation</a:t>
          </a:r>
          <a:r>
            <a:rPr lang="en-US" sz="3200" kern="1200" dirty="0"/>
            <a:t> is a change in the general level of prices as measured by a price index such as the GDP deflator or the consumer price index.</a:t>
          </a:r>
        </a:p>
      </dsp:txBody>
      <dsp:txXfrm>
        <a:off x="85900" y="379191"/>
        <a:ext cx="7956200" cy="1587880"/>
      </dsp:txXfrm>
    </dsp:sp>
    <dsp:sp modelId="{93112718-5629-CE47-96B5-C518FD590A83}">
      <dsp:nvSpPr>
        <dsp:cNvPr id="0" name=""/>
        <dsp:cNvSpPr/>
      </dsp:nvSpPr>
      <dsp:spPr>
        <a:xfrm>
          <a:off x="0" y="2052972"/>
          <a:ext cx="8128000" cy="1556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dirty="0"/>
            <a:t>Inflation is generally measured at an annual rate.</a:t>
          </a:r>
        </a:p>
        <a:p>
          <a:pPr marL="228600" lvl="1" indent="-228600" algn="l" defTabSz="1111250">
            <a:lnSpc>
              <a:spcPct val="90000"/>
            </a:lnSpc>
            <a:spcBef>
              <a:spcPct val="0"/>
            </a:spcBef>
            <a:spcAft>
              <a:spcPct val="20000"/>
            </a:spcAft>
            <a:buChar char="•"/>
          </a:pPr>
          <a:r>
            <a:rPr lang="en-US" sz="2500" kern="1200" dirty="0"/>
            <a:t>When inflation is high, the year-to-year changes in the inflation rate are nearly always highly variable, making them difficult to predict. </a:t>
          </a:r>
        </a:p>
      </dsp:txBody>
      <dsp:txXfrm>
        <a:off x="0" y="2052972"/>
        <a:ext cx="8128000" cy="155664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0FB7EA-D46B-E944-8159-CE9278C3A6E3}">
      <dsp:nvSpPr>
        <dsp:cNvPr id="0" name=""/>
        <dsp:cNvSpPr/>
      </dsp:nvSpPr>
      <dsp:spPr>
        <a:xfrm>
          <a:off x="0" y="341734"/>
          <a:ext cx="8128000" cy="16426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There are two different kinds of inflation: </a:t>
          </a:r>
        </a:p>
        <a:p>
          <a:pPr marL="0" lvl="0" indent="0" algn="l" defTabSz="1600200">
            <a:lnSpc>
              <a:spcPct val="90000"/>
            </a:lnSpc>
            <a:spcBef>
              <a:spcPct val="0"/>
            </a:spcBef>
            <a:spcAft>
              <a:spcPct val="35000"/>
            </a:spcAft>
            <a:buNone/>
          </a:pPr>
          <a:r>
            <a:rPr lang="en-US" sz="3600" b="1" i="1" kern="1200" dirty="0"/>
            <a:t>Unanticipated inflation</a:t>
          </a:r>
          <a:r>
            <a:rPr lang="en-US" sz="3600" kern="1200" dirty="0"/>
            <a:t>:</a:t>
          </a:r>
        </a:p>
      </dsp:txBody>
      <dsp:txXfrm>
        <a:off x="80189" y="421923"/>
        <a:ext cx="7967622" cy="1482301"/>
      </dsp:txXfrm>
    </dsp:sp>
    <dsp:sp modelId="{A509F3F8-A6F1-2443-A8A5-765629B2D8B1}">
      <dsp:nvSpPr>
        <dsp:cNvPr id="0" name=""/>
        <dsp:cNvSpPr/>
      </dsp:nvSpPr>
      <dsp:spPr>
        <a:xfrm>
          <a:off x="0" y="1984414"/>
          <a:ext cx="8128000" cy="875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t>An increase in the price level that comes as a surprise, at least for most individuals.</a:t>
          </a:r>
        </a:p>
      </dsp:txBody>
      <dsp:txXfrm>
        <a:off x="0" y="1984414"/>
        <a:ext cx="8128000" cy="875610"/>
      </dsp:txXfrm>
    </dsp:sp>
    <dsp:sp modelId="{DD754BDA-B9F4-9742-AACC-324B90AD4938}">
      <dsp:nvSpPr>
        <dsp:cNvPr id="0" name=""/>
        <dsp:cNvSpPr/>
      </dsp:nvSpPr>
      <dsp:spPr>
        <a:xfrm>
          <a:off x="0" y="2860024"/>
          <a:ext cx="8128000" cy="91250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1" i="1" kern="1200" dirty="0"/>
            <a:t>Anticipated inflation</a:t>
          </a:r>
          <a:r>
            <a:rPr lang="en-US" sz="3600" kern="1200" dirty="0"/>
            <a:t>:</a:t>
          </a:r>
        </a:p>
      </dsp:txBody>
      <dsp:txXfrm>
        <a:off x="44545" y="2904569"/>
        <a:ext cx="8038910" cy="823418"/>
      </dsp:txXfrm>
    </dsp:sp>
    <dsp:sp modelId="{76DE1505-A197-8B4C-A989-42A0EC954898}">
      <dsp:nvSpPr>
        <dsp:cNvPr id="0" name=""/>
        <dsp:cNvSpPr/>
      </dsp:nvSpPr>
      <dsp:spPr>
        <a:xfrm>
          <a:off x="0" y="3772532"/>
          <a:ext cx="8128000"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t>A widely expected change in the price level.</a:t>
          </a:r>
        </a:p>
      </dsp:txBody>
      <dsp:txXfrm>
        <a:off x="0" y="3772532"/>
        <a:ext cx="8128000" cy="59616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4C7DFE-3DA6-A04F-8DFE-78587145111C}">
      <dsp:nvSpPr>
        <dsp:cNvPr id="0" name=""/>
        <dsp:cNvSpPr/>
      </dsp:nvSpPr>
      <dsp:spPr>
        <a:xfrm>
          <a:off x="0" y="6926"/>
          <a:ext cx="8128000" cy="13922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t>High and variable rates of inflation are harmful for several reasons:</a:t>
          </a:r>
        </a:p>
      </dsp:txBody>
      <dsp:txXfrm>
        <a:off x="67966" y="74892"/>
        <a:ext cx="7992068" cy="1256367"/>
      </dsp:txXfrm>
    </dsp:sp>
    <dsp:sp modelId="{73D60FED-E88B-CB4C-86B6-01EB7642C246}">
      <dsp:nvSpPr>
        <dsp:cNvPr id="0" name=""/>
        <dsp:cNvSpPr/>
      </dsp:nvSpPr>
      <dsp:spPr>
        <a:xfrm>
          <a:off x="0" y="1399226"/>
          <a:ext cx="8128000" cy="3694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dirty="0"/>
            <a:t>Because unanticipated inflation alters the outcomes of long-term projects like the purchase of a machine or operation of a business, it will both increase the risks and retard the level of investment.</a:t>
          </a:r>
        </a:p>
        <a:p>
          <a:pPr marL="228600" lvl="1" indent="-228600" algn="l" defTabSz="1200150">
            <a:lnSpc>
              <a:spcPct val="90000"/>
            </a:lnSpc>
            <a:spcBef>
              <a:spcPct val="0"/>
            </a:spcBef>
            <a:spcAft>
              <a:spcPct val="20000"/>
            </a:spcAft>
            <a:buChar char="•"/>
          </a:pPr>
          <a:r>
            <a:rPr lang="en-US" sz="2700" kern="1200" dirty="0"/>
            <a:t>Inflation distorts the information delivered by prices.</a:t>
          </a:r>
        </a:p>
        <a:p>
          <a:pPr marL="228600" lvl="1" indent="-228600" algn="l" defTabSz="1200150">
            <a:lnSpc>
              <a:spcPct val="90000"/>
            </a:lnSpc>
            <a:spcBef>
              <a:spcPct val="0"/>
            </a:spcBef>
            <a:spcAft>
              <a:spcPct val="20000"/>
            </a:spcAft>
            <a:buChar char="•"/>
          </a:pPr>
          <a:r>
            <a:rPr lang="en-US" sz="2700" kern="1200" dirty="0"/>
            <a:t>People will respond to high and variable rates of inflation by spending less time producing and more time trying to protect their wealth and income from the uncertainty created by inflation.</a:t>
          </a:r>
        </a:p>
      </dsp:txBody>
      <dsp:txXfrm>
        <a:off x="0" y="1399226"/>
        <a:ext cx="8128000" cy="369495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6D9726-27DA-DD40-815C-F2B964CB055D}">
      <dsp:nvSpPr>
        <dsp:cNvPr id="0" name=""/>
        <dsp:cNvSpPr/>
      </dsp:nvSpPr>
      <dsp:spPr>
        <a:xfrm>
          <a:off x="0" y="14286"/>
          <a:ext cx="8128000" cy="2144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Nearly all economists believe that rapid expansion in the money supply is the primary cause of inflation. </a:t>
          </a:r>
        </a:p>
      </dsp:txBody>
      <dsp:txXfrm>
        <a:off x="104691" y="118977"/>
        <a:ext cx="7918618" cy="193522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1142"/>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12712"/>
          <a:ext cx="9324303" cy="9178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1. Suppose that the CPI was 150 at the end of last year and 157.5 at the end of this year. What was the inflation rate during the year?</a:t>
          </a:r>
        </a:p>
      </dsp:txBody>
      <dsp:txXfrm>
        <a:off x="0" y="12712"/>
        <a:ext cx="9324303" cy="917845"/>
      </dsp:txXfrm>
    </dsp:sp>
    <dsp:sp modelId="{C99B7220-FEDB-2A4F-A05D-9C3666DD011C}">
      <dsp:nvSpPr>
        <dsp:cNvPr id="0" name=""/>
        <dsp:cNvSpPr/>
      </dsp:nvSpPr>
      <dsp:spPr>
        <a:xfrm>
          <a:off x="0" y="918987"/>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2A71AC-4D91-7B43-9643-E850BA38CBF9}">
      <dsp:nvSpPr>
        <dsp:cNvPr id="0" name=""/>
        <dsp:cNvSpPr/>
      </dsp:nvSpPr>
      <dsp:spPr>
        <a:xfrm>
          <a:off x="0" y="918987"/>
          <a:ext cx="9324303" cy="2332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2. If decision makers anticipate an inflation rate of 3% at the start of a year and prices rise by 7% during the year, this is an example of</a:t>
          </a:r>
        </a:p>
        <a:p>
          <a:pPr marL="301752" lvl="0" indent="0" algn="l" defTabSz="1066800">
            <a:lnSpc>
              <a:spcPct val="90000"/>
            </a:lnSpc>
            <a:spcBef>
              <a:spcPct val="0"/>
            </a:spcBef>
            <a:spcAft>
              <a:spcPct val="35000"/>
            </a:spcAft>
            <a:buNone/>
          </a:pPr>
          <a:r>
            <a:rPr lang="en-US" sz="2400" kern="1200" dirty="0"/>
            <a:t>(a) anticipated inflation.</a:t>
          </a:r>
        </a:p>
        <a:p>
          <a:pPr marL="301752" lvl="0" indent="0" algn="l" defTabSz="1066800">
            <a:lnSpc>
              <a:spcPct val="90000"/>
            </a:lnSpc>
            <a:spcBef>
              <a:spcPct val="0"/>
            </a:spcBef>
            <a:spcAft>
              <a:spcPct val="35000"/>
            </a:spcAft>
            <a:buNone/>
          </a:pPr>
          <a:r>
            <a:rPr lang="en-US" sz="2400" kern="1200" dirty="0"/>
            <a:t>(b) an inflation rate higher than the anticipated.</a:t>
          </a:r>
        </a:p>
        <a:p>
          <a:pPr marL="301752" lvl="0" indent="0" algn="l" defTabSz="1066800">
            <a:lnSpc>
              <a:spcPct val="90000"/>
            </a:lnSpc>
            <a:spcBef>
              <a:spcPct val="0"/>
            </a:spcBef>
            <a:spcAft>
              <a:spcPct val="35000"/>
            </a:spcAft>
            <a:buNone/>
          </a:pPr>
          <a:r>
            <a:rPr lang="en-US" sz="2400" kern="1200" dirty="0"/>
            <a:t>(c) an inflation rate lower than the anticipated.</a:t>
          </a:r>
        </a:p>
      </dsp:txBody>
      <dsp:txXfrm>
        <a:off x="0" y="918987"/>
        <a:ext cx="9324303" cy="2332037"/>
      </dsp:txXfrm>
    </dsp:sp>
    <dsp:sp modelId="{61FD6F90-24FC-2E46-9304-151525960D81}">
      <dsp:nvSpPr>
        <dsp:cNvPr id="0" name=""/>
        <dsp:cNvSpPr/>
      </dsp:nvSpPr>
      <dsp:spPr>
        <a:xfrm>
          <a:off x="0" y="3251025"/>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645FE5-1CA4-004B-9A51-46CD8A960909}">
      <dsp:nvSpPr>
        <dsp:cNvPr id="0" name=""/>
        <dsp:cNvSpPr/>
      </dsp:nvSpPr>
      <dsp:spPr>
        <a:xfrm>
          <a:off x="0" y="3251025"/>
          <a:ext cx="9324303" cy="1290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3. (True or false) When the inflation rate is high and variable, decision makers will generally be able to anticipate year-to-year changes in inflation quite accurately.</a:t>
          </a:r>
        </a:p>
      </dsp:txBody>
      <dsp:txXfrm>
        <a:off x="0" y="3251025"/>
        <a:ext cx="9324303" cy="129092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1965"/>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3931"/>
          <a:ext cx="9324303" cy="40218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4. How would an unanticipated jump in inflation impact the wealth of:</a:t>
          </a:r>
        </a:p>
        <a:p>
          <a:pPr marL="301752" lvl="0" indent="0" algn="l" defTabSz="1066800">
            <a:lnSpc>
              <a:spcPct val="90000"/>
            </a:lnSpc>
            <a:spcBef>
              <a:spcPct val="0"/>
            </a:spcBef>
            <a:spcAft>
              <a:spcPct val="35000"/>
            </a:spcAft>
            <a:buNone/>
          </a:pPr>
          <a:r>
            <a:rPr lang="en-US" sz="2400" kern="1200" dirty="0"/>
            <a:t>(a) Joe, who has a 30-yr home mortgage at a fixed interest rate</a:t>
          </a:r>
        </a:p>
        <a:p>
          <a:pPr marL="301752" lvl="0" indent="0" algn="l" defTabSz="1066800">
            <a:lnSpc>
              <a:spcPct val="90000"/>
            </a:lnSpc>
            <a:spcBef>
              <a:spcPct val="0"/>
            </a:spcBef>
            <a:spcAft>
              <a:spcPct val="35000"/>
            </a:spcAft>
            <a:buNone/>
          </a:pPr>
          <a:r>
            <a:rPr lang="en-US" sz="2400" kern="1200" dirty="0"/>
            <a:t>(b) The McCoy's, who hold most of their wealth in long-term fixed yield bonds</a:t>
          </a:r>
        </a:p>
        <a:p>
          <a:pPr marL="301752" lvl="0" indent="0" algn="l" defTabSz="1066800">
            <a:lnSpc>
              <a:spcPct val="90000"/>
            </a:lnSpc>
            <a:spcBef>
              <a:spcPct val="0"/>
            </a:spcBef>
            <a:spcAft>
              <a:spcPct val="35000"/>
            </a:spcAft>
            <a:buNone/>
          </a:pPr>
          <a:r>
            <a:rPr lang="en-US" sz="2400" kern="1200" dirty="0"/>
            <a:t>(c) Hanna, a retiree drawing a pension of a fixed dollar amount</a:t>
          </a:r>
        </a:p>
        <a:p>
          <a:pPr marL="301752" lvl="0" indent="0" algn="l" defTabSz="1066800">
            <a:lnSpc>
              <a:spcPct val="90000"/>
            </a:lnSpc>
            <a:spcBef>
              <a:spcPct val="0"/>
            </a:spcBef>
            <a:spcAft>
              <a:spcPct val="35000"/>
            </a:spcAft>
            <a:buNone/>
          </a:pPr>
          <a:r>
            <a:rPr lang="en-US" sz="2400" kern="1200" dirty="0"/>
            <a:t>(d) Jose, a heavily indebted small-business owner.</a:t>
          </a:r>
        </a:p>
        <a:p>
          <a:pPr marL="301752" lvl="0" indent="0" algn="l" defTabSz="1066800">
            <a:lnSpc>
              <a:spcPct val="90000"/>
            </a:lnSpc>
            <a:spcBef>
              <a:spcPct val="0"/>
            </a:spcBef>
            <a:spcAft>
              <a:spcPct val="35000"/>
            </a:spcAft>
            <a:buNone/>
          </a:pPr>
          <a:r>
            <a:rPr lang="en-US" sz="2400" kern="1200" dirty="0"/>
            <a:t>(e) Mike, the owner of an apartment complex with substantial debt at a fixed interest rate</a:t>
          </a:r>
        </a:p>
        <a:p>
          <a:pPr marL="301752" lvl="0" indent="0" algn="l" defTabSz="1066800">
            <a:lnSpc>
              <a:spcPct val="90000"/>
            </a:lnSpc>
            <a:spcBef>
              <a:spcPct val="0"/>
            </a:spcBef>
            <a:spcAft>
              <a:spcPct val="35000"/>
            </a:spcAft>
            <a:buNone/>
          </a:pPr>
          <a:r>
            <a:rPr lang="en-US" sz="2400" kern="1200" dirty="0"/>
            <a:t>(f) Tina, a worker whose wages are determined by a 3-year union contract ratified three months ago </a:t>
          </a:r>
        </a:p>
      </dsp:txBody>
      <dsp:txXfrm>
        <a:off x="0" y="3931"/>
        <a:ext cx="9324303" cy="402181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2745"/>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6903"/>
          <a:ext cx="9324303" cy="1299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5. What impact will high and variable rates of inflation have on the economy? How will they influence the risk accompanying long-term contracts and related business decisions?</a:t>
          </a:r>
        </a:p>
      </dsp:txBody>
      <dsp:txXfrm>
        <a:off x="0" y="6903"/>
        <a:ext cx="9324303" cy="1299324"/>
      </dsp:txXfrm>
    </dsp:sp>
    <dsp:sp modelId="{C99B7220-FEDB-2A4F-A05D-9C3666DD011C}">
      <dsp:nvSpPr>
        <dsp:cNvPr id="0" name=""/>
        <dsp:cNvSpPr/>
      </dsp:nvSpPr>
      <dsp:spPr>
        <a:xfrm>
          <a:off x="0" y="1302070"/>
          <a:ext cx="93243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2A71AC-4D91-7B43-9643-E850BA38CBF9}">
      <dsp:nvSpPr>
        <dsp:cNvPr id="0" name=""/>
        <dsp:cNvSpPr/>
      </dsp:nvSpPr>
      <dsp:spPr>
        <a:xfrm>
          <a:off x="0" y="1302070"/>
          <a:ext cx="9315197" cy="2720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6. Compared to the United States, labor markets in France, Italy, and Spain are characterized by more generous unemployment benefits. Other things constant, how will this influence the unemployment rate in in these countries compared to that in the U.S.? Explain.</a:t>
          </a:r>
        </a:p>
      </dsp:txBody>
      <dsp:txXfrm>
        <a:off x="0" y="1302070"/>
        <a:ext cx="9315197" cy="272092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11/14/20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11/14/20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a:p>
        </p:txBody>
      </p:sp>
    </p:spTree>
    <p:extLst>
      <p:ext uri="{BB962C8B-B14F-4D97-AF65-F5344CB8AC3E}">
        <p14:creationId xmlns:p14="http://schemas.microsoft.com/office/powerpoint/2010/main" val="3810263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a:t>
            </a:fld>
            <a:endParaRPr lang="en-US"/>
          </a:p>
        </p:txBody>
      </p:sp>
    </p:spTree>
    <p:extLst>
      <p:ext uri="{BB962C8B-B14F-4D97-AF65-F5344CB8AC3E}">
        <p14:creationId xmlns:p14="http://schemas.microsoft.com/office/powerpoint/2010/main" val="1682946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last hundred years, the annual growth rate of real GDP in the United States has averaged approximately 3 percent. But there have been considerable fluctuations in the year-to-year growth. During the Great Depression of the 1930s, economic growth plunged. Real GDP declined by 6 percent or more each year from 1930 to 1932. In 1933, it was more than 25 percent less than it was in 1929. The 1938 level of real GDP was virtually the same as the 1929 level. World War II was characterized by a rapid expansion of GDP, which was followed by a decline after the war. Real GDP did not reach its 1944 level again until 1951.</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a:t>
            </a:fld>
            <a:endParaRPr lang="en-US"/>
          </a:p>
        </p:txBody>
      </p:sp>
    </p:spTree>
    <p:extLst>
      <p:ext uri="{BB962C8B-B14F-4D97-AF65-F5344CB8AC3E}">
        <p14:creationId xmlns:p14="http://schemas.microsoft.com/office/powerpoint/2010/main" val="701445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United States and other industrial economies have been characterized by instability when it comes to the growth of real GDP. Inevitably, real GDP growth has been followed by economic slowdowns. Economists refer to these swings in the rate of output as the business cycle.</a:t>
            </a:r>
          </a:p>
          <a:p>
            <a:endParaRPr lang="en-US" dirty="0"/>
          </a:p>
          <a:p>
            <a:r>
              <a:rPr lang="en-US" dirty="0"/>
              <a:t>When most businesses are operating at capacity level and real GDP is growing rapidly, a business peak, or boom, is present. As business conditions slow, the economy begins the contraction, or recessionary, phase of the cycle. During the contraction, the sales of most businesses decline, real GDP grows at a slower rate or perhaps falls, and unemployment in the labor market increases.</a:t>
            </a:r>
          </a:p>
          <a:p>
            <a:endParaRPr lang="en-US" dirty="0"/>
          </a:p>
          <a:p>
            <a:r>
              <a:rPr lang="en-US" dirty="0"/>
              <a:t>The bottom of the contraction phase is referred to as the recessionary trough. After the downturn reaches the bottom and economic conditions begin to improve, the economy enters the expansion phase of the cycle. Here business sales rise, GDP grows rapidly, and the rate of unemployment declines.</a:t>
            </a:r>
          </a:p>
          <a:p>
            <a:endParaRPr lang="en-US" dirty="0"/>
          </a:p>
          <a:p>
            <a:r>
              <a:rPr lang="en-US" dirty="0"/>
              <a:t>The term recession is widely used to describe conditions during the contraction and recessionary trough phases of the business cycle. This is a period during which real GDP declines. Often, a recession is defined as a decline in real GDP for two or more consecutive quarters.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a:t>
            </a:fld>
            <a:endParaRPr lang="en-US"/>
          </a:p>
        </p:txBody>
      </p:sp>
    </p:spTree>
    <p:extLst>
      <p:ext uri="{BB962C8B-B14F-4D97-AF65-F5344CB8AC3E}">
        <p14:creationId xmlns:p14="http://schemas.microsoft.com/office/powerpoint/2010/main" val="441957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a:t>
            </a:fld>
            <a:endParaRPr lang="en-US"/>
          </a:p>
        </p:txBody>
      </p:sp>
    </p:spTree>
    <p:extLst>
      <p:ext uri="{BB962C8B-B14F-4D97-AF65-F5344CB8AC3E}">
        <p14:creationId xmlns:p14="http://schemas.microsoft.com/office/powerpoint/2010/main" val="2927858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aged 16 years and older are considered employed if they</a:t>
            </a:r>
          </a:p>
          <a:p>
            <a:pPr marL="228600" indent="-228600">
              <a:buAutoNum type="arabicParenBoth"/>
            </a:pPr>
            <a:r>
              <a:rPr lang="en-US" dirty="0"/>
              <a:t>worked at all (even as little as 1 hour) for pay or profit during the survey week,</a:t>
            </a:r>
          </a:p>
          <a:p>
            <a:pPr marL="228600" indent="-228600">
              <a:buAutoNum type="arabicParenBoth"/>
            </a:pPr>
            <a:r>
              <a:rPr lang="en-US" dirty="0"/>
              <a:t>worked 15 hours or more without pay in a family- operated enterprise during the survey week, or</a:t>
            </a:r>
          </a:p>
          <a:p>
            <a:pPr marL="228600" indent="-228600">
              <a:buAutoNum type="arabicParenBoth"/>
            </a:pPr>
            <a:r>
              <a:rPr lang="en-US" dirty="0"/>
              <a:t>have a job at which they did not work during the survey week because of illness, vacation, industrial disputes, bad weather, time off, or personal reasons.</a:t>
            </a:r>
          </a:p>
          <a:p>
            <a:pPr marL="228600" indent="-228600">
              <a:buAutoNum type="arabicParenBoth"/>
            </a:pPr>
            <a:endParaRPr lang="en-US" dirty="0"/>
          </a:p>
          <a:p>
            <a:pPr marL="0" indent="0">
              <a:buFontTx/>
              <a:buNone/>
            </a:pPr>
            <a:r>
              <a:rPr lang="en-US" dirty="0"/>
              <a:t>Individuals are considered unemployed if they</a:t>
            </a:r>
          </a:p>
          <a:p>
            <a:pPr marL="228600" indent="-228600">
              <a:buFontTx/>
              <a:buAutoNum type="arabicParenBoth"/>
            </a:pPr>
            <a:r>
              <a:rPr lang="en-US" dirty="0"/>
              <a:t>do not have a job,</a:t>
            </a:r>
          </a:p>
          <a:p>
            <a:pPr marL="228600" indent="-228600">
              <a:buFontTx/>
              <a:buAutoNum type="arabicParenBoth"/>
            </a:pPr>
            <a:r>
              <a:rPr lang="en-US" dirty="0"/>
              <a:t>are available for work, and</a:t>
            </a:r>
          </a:p>
          <a:p>
            <a:pPr marL="228600" indent="-228600">
              <a:buFontTx/>
              <a:buAutoNum type="arabicParenBoth"/>
            </a:pPr>
            <a:r>
              <a:rPr lang="en-US" dirty="0"/>
              <a:t>have actively looked for work during the past four weeks. Looking for work involves activities such as registering at a public or private employment office, responding to an advertisement for employment, or writing letters of application.</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6</a:t>
            </a:fld>
            <a:endParaRPr lang="en-US"/>
          </a:p>
        </p:txBody>
      </p:sp>
    </p:spTree>
    <p:extLst>
      <p:ext uri="{BB962C8B-B14F-4D97-AF65-F5344CB8AC3E}">
        <p14:creationId xmlns:p14="http://schemas.microsoft.com/office/powerpoint/2010/main" val="3379877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Employment and output are closely linked over the business cycle. If we are going to produce more goods and services, we must either increase the number of workers or increase the output per worker. Although productivity, or output per worker, is the primary source of long-term economic growth, it changes slowly from year to year. Consequently, rapid increases in output, such as those that occur during a strong business expansion, generally require an increase in employment. As a result, output and employment tend to be positively related. Conversely, there is an inverse relationship between growth of output and the rate of unemployment.</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10</a:t>
            </a:fld>
            <a:endParaRPr lang="en-US"/>
          </a:p>
        </p:txBody>
      </p:sp>
    </p:spTree>
    <p:extLst>
      <p:ext uri="{BB962C8B-B14F-4D97-AF65-F5344CB8AC3E}">
        <p14:creationId xmlns:p14="http://schemas.microsoft.com/office/powerpoint/2010/main" val="3891706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last half of the twentieth century, there was a dramatic increase in the labor force participation rate of women. In 2005, 58.6 percent of women worked outside the home, up from 32.7 percent in 1948. Married women accounted for most of this increase. More than half of all married women now are in the labor force, compared to only 20 percent immediately following World War II. Since 2005, there has been a small decline in the labor force participation rate of women. In contrast with women, the labor force participation rate of men fell. In 2019, the labor force participation rate of men was 69.2 percent, down from 83.3 percent in 1960 and 86.6 percent in 1948. Clearly, the composition of workforce participation within the family has changed substantially during the past seven decades.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11</a:t>
            </a:fld>
            <a:endParaRPr lang="en-US"/>
          </a:p>
        </p:txBody>
      </p:sp>
    </p:spTree>
    <p:extLst>
      <p:ext uri="{BB962C8B-B14F-4D97-AF65-F5344CB8AC3E}">
        <p14:creationId xmlns:p14="http://schemas.microsoft.com/office/powerpoint/2010/main" val="57665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figures trended upward during the 1980s and 1990s. The labor force participation rate rose from 64 percent in 1980 to 67 percent in 2000. During this same period, the employment–population ratio increased from 60 percent to 64 per- cent. The increasing labor force participation of women boosted both of these rates during the 1980s and 1990s.</a:t>
            </a:r>
          </a:p>
          <a:p>
            <a:endParaRPr lang="en-US" dirty="0"/>
          </a:p>
          <a:p>
            <a:r>
              <a:rPr lang="en-US" dirty="0"/>
              <a:t>Since 2000, however, the trend has reversed. By the last quarter of 2019, the labor force participation rate stood at 63.2 percent, near its lowest level in more than three decades. In the last quarter of 2019, the employment-population ratio was 61.0 percent. While most of the reductions in labor force participation and employment came during the 2008–2009 recession, both have increased only modestly since the recession ended in June 2009. Economic studies indicate a majority of the recent decline in the labor force participation rate is due to cyclical rather than demographic factors.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12</a:t>
            </a:fld>
            <a:endParaRPr lang="en-US"/>
          </a:p>
        </p:txBody>
      </p:sp>
    </p:spTree>
    <p:extLst>
      <p:ext uri="{BB962C8B-B14F-4D97-AF65-F5344CB8AC3E}">
        <p14:creationId xmlns:p14="http://schemas.microsoft.com/office/powerpoint/2010/main" val="4161871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Unemployment may occur for reasons other than the loss of a job, however. For ex- ample, people often experience periods of unemployment as they enter and reenter the labor force. The Department of Labor lists five reasons why workers may experience un- employment.</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13</a:t>
            </a:fld>
            <a:endParaRPr lang="en-US"/>
          </a:p>
        </p:txBody>
      </p:sp>
    </p:spTree>
    <p:extLst>
      <p:ext uri="{BB962C8B-B14F-4D97-AF65-F5344CB8AC3E}">
        <p14:creationId xmlns:p14="http://schemas.microsoft.com/office/powerpoint/2010/main" val="3660923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15</a:t>
            </a:fld>
            <a:endParaRPr lang="en-US"/>
          </a:p>
        </p:txBody>
      </p:sp>
    </p:spTree>
    <p:extLst>
      <p:ext uri="{BB962C8B-B14F-4D97-AF65-F5344CB8AC3E}">
        <p14:creationId xmlns:p14="http://schemas.microsoft.com/office/powerpoint/2010/main" val="13313539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16</a:t>
            </a:fld>
            <a:endParaRPr lang="en-US"/>
          </a:p>
        </p:txBody>
      </p:sp>
    </p:spTree>
    <p:extLst>
      <p:ext uri="{BB962C8B-B14F-4D97-AF65-F5344CB8AC3E}">
        <p14:creationId xmlns:p14="http://schemas.microsoft.com/office/powerpoint/2010/main" val="662611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17</a:t>
            </a:fld>
            <a:endParaRPr lang="en-US"/>
          </a:p>
        </p:txBody>
      </p:sp>
    </p:spTree>
    <p:extLst>
      <p:ext uri="{BB962C8B-B14F-4D97-AF65-F5344CB8AC3E}">
        <p14:creationId xmlns:p14="http://schemas.microsoft.com/office/powerpoint/2010/main" val="3219501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employer looking for a new worker seldom hires the first applicant who walks into the employment office. The employer wants to find the “best available” worker to fill the opening. It is costly to hire workers who perform poorly. It is sometimes even costly to terminate their employment. So, employers search—they expend time and resources screening applicants in an effort to find the best-qualified workers who are willing to accept their wage and employment conditions.</a:t>
            </a:r>
          </a:p>
          <a:p>
            <a:endParaRPr lang="en-US" dirty="0"/>
          </a:p>
          <a:p>
            <a:r>
              <a:rPr lang="en-US" dirty="0"/>
              <a:t>Similarly, job seekers are searching for the employment opportunity that best fits their skills, earning capabilities, and preferences. They make telephone calls, search newspaper ads and internet sites, submit job applications, go to job interviews, use employment services, and so on. The pursuit of personal gain—landing jobs that are more attractive than the current options they face—motivates job seekers to engage in job search activities.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18</a:t>
            </a:fld>
            <a:endParaRPr lang="en-US"/>
          </a:p>
        </p:txBody>
      </p:sp>
    </p:spTree>
    <p:extLst>
      <p:ext uri="{BB962C8B-B14F-4D97-AF65-F5344CB8AC3E}">
        <p14:creationId xmlns:p14="http://schemas.microsoft.com/office/powerpoint/2010/main" val="4207060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Sergey Brin was born in Moscow in 1973, son of a mathematical economist who brought his family to the United States to avoid Jewish persecution. Larry Page was born the same year in East Lansing, Michigan, where his father pioneered artificial intelligence and his mother taught computer programming. </a:t>
            </a:r>
          </a:p>
          <a:p>
            <a:endParaRPr lang="en-US" dirty="0"/>
          </a:p>
          <a:p>
            <a:r>
              <a:rPr lang="en-US" dirty="0"/>
              <a:t>Page and Brin figured they could simplify the search process by creating a search engine that would rank Web pages based on popularity. Dropping out of graduate school, they used their credit cards and those of their parents and friends to launch Google in 1998 in a garage in Menlo Park, California. “Even when we started Google, we thought, ‘Oh, we might fail,’ and we almost didn’t do it,” recalls Page. “The reason we started is that Stanford said, ‘You guys can come back and finish your </a:t>
            </a:r>
            <a:r>
              <a:rPr lang="en-US" dirty="0" err="1"/>
              <a:t>Ph.D.s</a:t>
            </a:r>
            <a:r>
              <a:rPr lang="en-US" dirty="0"/>
              <a:t> if you don’t succeed.’”</a:t>
            </a:r>
          </a:p>
          <a:p>
            <a:endParaRPr lang="en-US" dirty="0"/>
          </a:p>
          <a:p>
            <a:r>
              <a:rPr lang="en-US" dirty="0"/>
              <a:t>In 2004, Google’s stock went public. Even the stock offering was innovative—a “Dutch auction,” whereby anyone, including individual investors, could bid on the shares. The bidder specified a price as high or low as he or she wanted and the number of shares to be purchased at that price. Following the auction, the stock opened on the market at just over $100 per share. Over time, Google added new businesses, bought YouTube, and restructured; the stock of its parent company, Alphabet, traded at $1,487 in early 2020. The two founders of Google retired in 2019, having earned their fortunes by designing a system that benefits people around the globe.</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19</a:t>
            </a:fld>
            <a:endParaRPr lang="en-US"/>
          </a:p>
        </p:txBody>
      </p:sp>
    </p:spTree>
    <p:extLst>
      <p:ext uri="{BB962C8B-B14F-4D97-AF65-F5344CB8AC3E}">
        <p14:creationId xmlns:p14="http://schemas.microsoft.com/office/powerpoint/2010/main" val="3328118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Structural unemployment: The introduction of new products and production technologies can substantially alter the relative demand for workers with various skills. Changes of this type can affect the job opportunities of even highly skilled workers, particularly if their skills are not easily transferable to other industries and occupations. The “computer revolution” has dramatically changed the job opportunities of many workers. The alternatives available to workers with the skills required to operate and maintain high-tech equipment have improved substantially, while the prospects of those without such skills have, in some cases, deteriorated drastically.</a:t>
            </a:r>
          </a:p>
          <a:p>
            <a:endParaRPr lang="en-US" dirty="0"/>
          </a:p>
          <a:p>
            <a:r>
              <a:rPr lang="en-US" dirty="0"/>
              <a:t>Cyclical unemployment: An unexpected fall in the general level of demand for goods and services will cause cyclical unemployment to rise. When the demand for labor declines, workers will at first not know whether they are being laid off because their employer is experiencing lower demand or if the reduction in demand is widespread throughout the economy.</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20</a:t>
            </a:fld>
            <a:endParaRPr lang="en-US"/>
          </a:p>
        </p:txBody>
      </p:sp>
    </p:spTree>
    <p:extLst>
      <p:ext uri="{BB962C8B-B14F-4D97-AF65-F5344CB8AC3E}">
        <p14:creationId xmlns:p14="http://schemas.microsoft.com/office/powerpoint/2010/main" val="24612170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21</a:t>
            </a:fld>
            <a:endParaRPr lang="en-US"/>
          </a:p>
        </p:txBody>
      </p:sp>
    </p:spTree>
    <p:extLst>
      <p:ext uri="{BB962C8B-B14F-4D97-AF65-F5344CB8AC3E}">
        <p14:creationId xmlns:p14="http://schemas.microsoft.com/office/powerpoint/2010/main" val="1965196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employment, a term widely used by economists and public officials alike, does not mean zero unemployment. In a world of imperfect information, both employees and employers will “shop” before they agree to accept a job or hire a new worker. Much of this shopping is efficient, because it leads to better matches between the skills of employees and the skills employers need. Some unemployment is therefore necessary for a dynamic labor market to operate efficiently. Consequently, economists define full employment as the level of employment that results when the rate of unemployment is “normal,” considering both frictional and structural factors.</a:t>
            </a:r>
          </a:p>
          <a:p>
            <a:endParaRPr lang="en-US" dirty="0"/>
          </a:p>
          <a:p>
            <a:r>
              <a:rPr lang="en-US" dirty="0"/>
              <a:t>The natural rate of unemployment is not a temporary high or low; it is a rate that is sustainable. Economists sometimes refer to it as the unemployment rate accompanying the economy’s “maximum sustainable” rate of output. When unemployment is at its natural rate, full employment is present, and the economy is achieving the highest rate of output that it can sustain.</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22</a:t>
            </a:fld>
            <a:endParaRPr lang="en-US"/>
          </a:p>
        </p:txBody>
      </p:sp>
    </p:spTree>
    <p:extLst>
      <p:ext uri="{BB962C8B-B14F-4D97-AF65-F5344CB8AC3E}">
        <p14:creationId xmlns:p14="http://schemas.microsoft.com/office/powerpoint/2010/main" val="1112240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24</a:t>
            </a:fld>
            <a:endParaRPr lang="en-US"/>
          </a:p>
        </p:txBody>
      </p:sp>
    </p:spTree>
    <p:extLst>
      <p:ext uri="{BB962C8B-B14F-4D97-AF65-F5344CB8AC3E}">
        <p14:creationId xmlns:p14="http://schemas.microsoft.com/office/powerpoint/2010/main" val="873331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an economy is going to realize its potential, full employment is essential. When the actual rate of unemployment exceeds the natural rate, the actual output of the economy will fall below its potential. Potential output does not represent the absolute maximum level of production that could, for example, be generated in wartime or other situations during which the level of aggregate demand is abnormally high. Rather, it is the rate that would be expected under more normal circumstances.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25</a:t>
            </a:fld>
            <a:endParaRPr lang="en-US"/>
          </a:p>
        </p:txBody>
      </p:sp>
    </p:spTree>
    <p:extLst>
      <p:ext uri="{BB962C8B-B14F-4D97-AF65-F5344CB8AC3E}">
        <p14:creationId xmlns:p14="http://schemas.microsoft.com/office/powerpoint/2010/main" val="1834231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27</a:t>
            </a:fld>
            <a:endParaRPr lang="en-US"/>
          </a:p>
        </p:txBody>
      </p:sp>
    </p:spTree>
    <p:extLst>
      <p:ext uri="{BB962C8B-B14F-4D97-AF65-F5344CB8AC3E}">
        <p14:creationId xmlns:p14="http://schemas.microsoft.com/office/powerpoint/2010/main" val="40170266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28</a:t>
            </a:fld>
            <a:endParaRPr lang="en-US"/>
          </a:p>
        </p:txBody>
      </p:sp>
    </p:spTree>
    <p:extLst>
      <p:ext uri="{BB962C8B-B14F-4D97-AF65-F5344CB8AC3E}">
        <p14:creationId xmlns:p14="http://schemas.microsoft.com/office/powerpoint/2010/main" val="34660790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29</a:t>
            </a:fld>
            <a:endParaRPr lang="en-US"/>
          </a:p>
        </p:txBody>
      </p:sp>
    </p:spTree>
    <p:extLst>
      <p:ext uri="{BB962C8B-B14F-4D97-AF65-F5344CB8AC3E}">
        <p14:creationId xmlns:p14="http://schemas.microsoft.com/office/powerpoint/2010/main" val="14120170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is a sustained increase in the general level of prices. When inflation is on the rise, it costs more to purchase a typical bundle of goods and services. Of course, even when the general level of prices is stable, some prices will be rising and others will be falling. During a period of inflation, however, the impact of the rising prices will outweigh the impact of falling prices. Because of the higher prices (on average), a dollar will purchase less than it did previously. Inflation, therefore, can also be defined as a decline in the value (the purchasing power) of money.</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30</a:t>
            </a:fld>
            <a:endParaRPr lang="en-US"/>
          </a:p>
        </p:txBody>
      </p:sp>
    </p:spTree>
    <p:extLst>
      <p:ext uri="{BB962C8B-B14F-4D97-AF65-F5344CB8AC3E}">
        <p14:creationId xmlns:p14="http://schemas.microsoft.com/office/powerpoint/2010/main" val="14940104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Unanticipated inflation: Suppose that, based on the recent past, most people anticipate an inflation rate of 3 percent. If the actual inflation rate turns out to be 10 percent, it will catch people off guard. When the inflation rate is high and variable, it will be virtually impossible for people to anticipate it accurately. This was the case in the United States during the 1970s.</a:t>
            </a:r>
          </a:p>
          <a:p>
            <a:endParaRPr lang="en-US" dirty="0"/>
          </a:p>
          <a:p>
            <a:r>
              <a:rPr lang="en-US" dirty="0"/>
              <a:t>Anticipated inflation: Decision-makers are generally able to anticipate slow, steady rates of inflation with a high degree of accuracy. When the general level of prices is more stable, this will exert a positive impact on real output and the level of prosperity. During the 1983–2019 period, U.S. inflation was low and relatively stable. This 36-year period was characterized by persistent growth and only 34 months of recession.</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32</a:t>
            </a:fld>
            <a:endParaRPr lang="en-US"/>
          </a:p>
        </p:txBody>
      </p:sp>
    </p:spTree>
    <p:extLst>
      <p:ext uri="{BB962C8B-B14F-4D97-AF65-F5344CB8AC3E}">
        <p14:creationId xmlns:p14="http://schemas.microsoft.com/office/powerpoint/2010/main" val="3256000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High and variable inflation reduces investment. When the price level rises 15 percent one year and 40 percent the next year and then increases again by 20 percent the following year, no one knows what to expect. Unanticipated changes of even 5 percent or 10 percent in the rate of inflation can often turn an otherwise profitable project into a personal economic disaster. Given the uncertainty that it creates, many decision makers will simply forgo capital investments and other transactions involving long-term commitments.</a:t>
            </a:r>
          </a:p>
          <a:p>
            <a:pPr marL="228600" indent="-228600">
              <a:buAutoNum type="arabicPeriod"/>
            </a:pPr>
            <a:r>
              <a:rPr lang="en-US" dirty="0"/>
              <a:t>Inflation distorts the information delivered by prices. Time delays will occur before the prices accompanying rental lease agreements, mortgage interest rates, and collective bargaining contracts can be changed. Because some prices will respond quickly to inflation whereas others will change more slowly, an unanticipated change in the rate of inflation will change relative prices as well as the general price level. The distorted relative prices will be a less reliable indicator of relative scarcity.</a:t>
            </a:r>
          </a:p>
          <a:p>
            <a:pPr marL="228600" indent="-228600">
              <a:buAutoNum type="arabicPeriod"/>
            </a:pPr>
            <a:r>
              <a:rPr lang="en-US" dirty="0"/>
              <a:t>High and variable inflation results in less productive use of resources. Managers will spend more time coping with frequent price changes and less time improving production methods and products. Speculative market practices will occur as people try to outguess one another about the future direction of prices. As a result, funds will flow into speculative-type investments instead of more productive ones that increase output.</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33</a:t>
            </a:fld>
            <a:endParaRPr lang="en-US"/>
          </a:p>
        </p:txBody>
      </p:sp>
    </p:spTree>
    <p:extLst>
      <p:ext uri="{BB962C8B-B14F-4D97-AF65-F5344CB8AC3E}">
        <p14:creationId xmlns:p14="http://schemas.microsoft.com/office/powerpoint/2010/main" val="30104233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35</a:t>
            </a:fld>
            <a:endParaRPr lang="en-US"/>
          </a:p>
        </p:txBody>
      </p:sp>
    </p:spTree>
    <p:extLst>
      <p:ext uri="{BB962C8B-B14F-4D97-AF65-F5344CB8AC3E}">
        <p14:creationId xmlns:p14="http://schemas.microsoft.com/office/powerpoint/2010/main" val="1339321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36</a:t>
            </a:fld>
            <a:endParaRPr lang="en-US"/>
          </a:p>
        </p:txBody>
      </p:sp>
    </p:spTree>
    <p:extLst>
      <p:ext uri="{BB962C8B-B14F-4D97-AF65-F5344CB8AC3E}">
        <p14:creationId xmlns:p14="http://schemas.microsoft.com/office/powerpoint/2010/main" val="24393393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37</a:t>
            </a:fld>
            <a:endParaRPr lang="en-US"/>
          </a:p>
        </p:txBody>
      </p:sp>
    </p:spTree>
    <p:extLst>
      <p:ext uri="{BB962C8B-B14F-4D97-AF65-F5344CB8AC3E}">
        <p14:creationId xmlns:p14="http://schemas.microsoft.com/office/powerpoint/2010/main" val="18158507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38</a:t>
            </a:fld>
            <a:endParaRPr lang="en-US"/>
          </a:p>
        </p:txBody>
      </p:sp>
    </p:spTree>
    <p:extLst>
      <p:ext uri="{BB962C8B-B14F-4D97-AF65-F5344CB8AC3E}">
        <p14:creationId xmlns:p14="http://schemas.microsoft.com/office/powerpoint/2010/main" val="28249612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3" y="16"/>
            <a:ext cx="12191807" cy="6865874"/>
          </a:xfrm>
          <a:prstGeom prst="rect">
            <a:avLst/>
          </a:prstGeom>
        </p:spPr>
      </p:pic>
      <p:sp>
        <p:nvSpPr>
          <p:cNvPr id="2" name="Title 1"/>
          <p:cNvSpPr>
            <a:spLocks noGrp="1"/>
          </p:cNvSpPr>
          <p:nvPr>
            <p:ph type="title" hasCustomPrompt="1"/>
          </p:nvPr>
        </p:nvSpPr>
        <p:spPr>
          <a:xfrm>
            <a:off x="771698" y="3428999"/>
            <a:ext cx="4797829" cy="619299"/>
          </a:xfrm>
        </p:spPr>
        <p:txBody>
          <a:bodyPr/>
          <a:lstStyle>
            <a:lvl1pPr algn="l">
              <a:defRPr sz="3500">
                <a:solidFill>
                  <a:schemeClr val="bg1"/>
                </a:solidFill>
              </a:defRPr>
            </a:lvl1pPr>
          </a:lstStyle>
          <a:p>
            <a:r>
              <a:rPr lang="en-US" dirty="0"/>
              <a:t>Chapter slides</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482453" y="6375089"/>
            <a:ext cx="8404809" cy="365125"/>
          </a:xfrm>
          <a:prstGeom prst="rect">
            <a:avLst/>
          </a:prstGeom>
        </p:spPr>
        <p:txBody>
          <a:bodyPr vert="horz" lIns="91440" tIns="45720" rIns="91440" bIns="45720" rtlCol="0" anchor="ctr"/>
          <a:lstStyle>
            <a:lvl1pPr algn="l" eaLnBrk="1" fontAlgn="auto" hangingPunct="1">
              <a:spcBef>
                <a:spcPts val="0"/>
              </a:spcBef>
              <a:spcAft>
                <a:spcPts val="0"/>
              </a:spcAft>
              <a:defRPr kumimoji="0" lang="en-US" sz="1000" b="0" i="1" smtClean="0">
                <a:solidFill>
                  <a:schemeClr val="bg1"/>
                </a:solidFill>
              </a:defRPr>
            </a:lvl1pPr>
          </a:lstStyle>
          <a:p>
            <a:r>
              <a:rPr lang="en-US" dirty="0">
                <a:solidFill>
                  <a:srgbClr val="FFFFFF"/>
                </a:solidFill>
                <a:latin typeface="Arial" panose="020B0604020202020204" pitchFamily="34" charset="0"/>
                <a:cs typeface="Arial" panose="020B0604020202020204" pitchFamily="34" charset="0"/>
              </a:rPr>
              <a:t>James Gwartney, Richard Stroup, Russell Sobel, &amp; David Macpherson,</a:t>
            </a:r>
            <a:r>
              <a:rPr lang="en-US" b="1" dirty="0">
                <a:solidFill>
                  <a:srgbClr val="FFFFFF"/>
                </a:solidFill>
                <a:latin typeface="Arial" panose="020B0604020202020204" pitchFamily="34" charset="0"/>
                <a:cs typeface="Arial" panose="020B0604020202020204" pitchFamily="34" charset="0"/>
              </a:rPr>
              <a:t> Economics: Private and Public Choice</a:t>
            </a:r>
            <a:r>
              <a:rPr lang="en-US" dirty="0">
                <a:solidFill>
                  <a:srgbClr val="FFFFFF"/>
                </a:solidFill>
                <a:latin typeface="Arial" panose="020B0604020202020204" pitchFamily="34" charset="0"/>
                <a:cs typeface="Arial" panose="020B0604020202020204" pitchFamily="34" charset="0"/>
              </a:rPr>
              <a:t>, 17th Edition. © 2022 Cengage. All Rights Reserved. May not be scanned, copied or duplicated, or posted to a publicly accessible website, in whole or in part.</a:t>
            </a:r>
          </a:p>
        </p:txBody>
      </p:sp>
      <p:pic>
        <p:nvPicPr>
          <p:cNvPr id="5" name="Picture 4" descr="The outside of a building&#10;&#10;Description automatically generated">
            <a:extLst>
              <a:ext uri="{FF2B5EF4-FFF2-40B4-BE49-F238E27FC236}">
                <a16:creationId xmlns:a16="http://schemas.microsoft.com/office/drawing/2014/main" id="{56F8BCC4-02B8-4A2C-A3FF-77F4CA58A636}"/>
              </a:ext>
            </a:extLst>
          </p:cNvPr>
          <p:cNvPicPr>
            <a:picLocks noChangeAspect="1"/>
          </p:cNvPicPr>
          <p:nvPr userDrawn="1"/>
        </p:nvPicPr>
        <p:blipFill>
          <a:blip r:embed="rId4"/>
          <a:stretch>
            <a:fillRect/>
          </a:stretch>
        </p:blipFill>
        <p:spPr>
          <a:xfrm>
            <a:off x="7190510" y="291819"/>
            <a:ext cx="4524050" cy="5789012"/>
          </a:xfrm>
          <a:prstGeom prst="rect">
            <a:avLst/>
          </a:prstGeom>
        </p:spPr>
      </p:pic>
    </p:spTree>
    <p:extLst>
      <p:ext uri="{BB962C8B-B14F-4D97-AF65-F5344CB8AC3E}">
        <p14:creationId xmlns:p14="http://schemas.microsoft.com/office/powerpoint/2010/main" val="1326362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3" y="-7874"/>
            <a:ext cx="12191807" cy="6865874"/>
          </a:xfrm>
          <a:prstGeom prst="rect">
            <a:avLst/>
          </a:prstGeom>
        </p:spPr>
      </p:pic>
      <p:sp>
        <p:nvSpPr>
          <p:cNvPr id="2" name="Title 1"/>
          <p:cNvSpPr>
            <a:spLocks noGrp="1"/>
          </p:cNvSpPr>
          <p:nvPr>
            <p:ph type="title" hasCustomPrompt="1"/>
          </p:nvPr>
        </p:nvSpPr>
        <p:spPr>
          <a:xfrm>
            <a:off x="805575" y="3448105"/>
            <a:ext cx="6251929" cy="383864"/>
          </a:xfrm>
        </p:spPr>
        <p:txBody>
          <a:bodyPr/>
          <a:lstStyle>
            <a:lvl1pPr algn="l">
              <a:defRPr sz="3000" b="0">
                <a:solidFill>
                  <a:schemeClr val="bg1"/>
                </a:solidFill>
              </a:defRPr>
            </a:lvl1pPr>
          </a:lstStyle>
          <a:p>
            <a:r>
              <a:rPr lang="en-US" dirty="0"/>
              <a:t>Section slides</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548955" y="6354413"/>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000" b="0" i="1" u="none" strike="noStrike" baseline="0" smtClean="0">
                <a:solidFill>
                  <a:schemeClr val="bg1"/>
                </a:solidFill>
                <a:latin typeface="arial" charset="0"/>
              </a:defRPr>
            </a:lvl1pPr>
          </a:lstStyle>
          <a:p>
            <a:r>
              <a:rPr lang="en-US" dirty="0">
                <a:solidFill>
                  <a:srgbClr val="FFFFFF"/>
                </a:solidFill>
                <a:latin typeface="Arial" panose="020B0604020202020204" pitchFamily="34" charset="0"/>
                <a:cs typeface="Arial" panose="020B0604020202020204" pitchFamily="34" charset="0"/>
              </a:rPr>
              <a:t>James </a:t>
            </a:r>
            <a:r>
              <a:rPr lang="en-US" dirty="0" err="1">
                <a:solidFill>
                  <a:srgbClr val="FFFFFF"/>
                </a:solidFill>
                <a:latin typeface="Arial" panose="020B0604020202020204" pitchFamily="34" charset="0"/>
                <a:cs typeface="Arial" panose="020B0604020202020204" pitchFamily="34" charset="0"/>
              </a:rPr>
              <a:t>Gwartney</a:t>
            </a:r>
            <a:r>
              <a:rPr lang="en-US" dirty="0">
                <a:solidFill>
                  <a:srgbClr val="FFFFFF"/>
                </a:solidFill>
                <a:latin typeface="Arial" panose="020B0604020202020204" pitchFamily="34" charset="0"/>
                <a:cs typeface="Arial" panose="020B0604020202020204" pitchFamily="34" charset="0"/>
              </a:rPr>
              <a:t>, Richard Stroup, Russell Sobel, &amp; David Macpherson, Economics: Private and Public Choice, 17th Edition. © 2022 Cengage. All Rights Reserved. May not be scanned, copied or duplicated, or posted to a publicly accessible website, in whole or in part.</a:t>
            </a:r>
          </a:p>
        </p:txBody>
      </p:sp>
      <p:pic>
        <p:nvPicPr>
          <p:cNvPr id="9" name="Picture 8" descr="The outside of a building&#10;&#10;Description automatically generated">
            <a:extLst>
              <a:ext uri="{FF2B5EF4-FFF2-40B4-BE49-F238E27FC236}">
                <a16:creationId xmlns:a16="http://schemas.microsoft.com/office/drawing/2014/main" id="{EC2A137E-5CDA-49FD-899E-D28CE25139DE}"/>
              </a:ext>
            </a:extLst>
          </p:cNvPr>
          <p:cNvPicPr>
            <a:picLocks noChangeAspect="1"/>
          </p:cNvPicPr>
          <p:nvPr userDrawn="1"/>
        </p:nvPicPr>
        <p:blipFill>
          <a:blip r:embed="rId4"/>
          <a:stretch>
            <a:fillRect/>
          </a:stretch>
        </p:blipFill>
        <p:spPr>
          <a:xfrm>
            <a:off x="7190510" y="291819"/>
            <a:ext cx="4524050" cy="5789012"/>
          </a:xfrm>
          <a:prstGeom prst="rect">
            <a:avLst/>
          </a:prstGeom>
        </p:spPr>
      </p:pic>
    </p:spTree>
    <p:extLst>
      <p:ext uri="{BB962C8B-B14F-4D97-AF65-F5344CB8AC3E}">
        <p14:creationId xmlns:p14="http://schemas.microsoft.com/office/powerpoint/2010/main" val="2795137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1818"/>
            <a:ext cx="12191807" cy="6865874"/>
          </a:xfrm>
          <a:prstGeom prst="rect">
            <a:avLst/>
          </a:prstGeom>
        </p:spPr>
      </p:pic>
      <p:sp>
        <p:nvSpPr>
          <p:cNvPr id="2" name="Title 1"/>
          <p:cNvSpPr>
            <a:spLocks noGrp="1"/>
          </p:cNvSpPr>
          <p:nvPr>
            <p:ph type="title" hasCustomPrompt="1"/>
          </p:nvPr>
        </p:nvSpPr>
        <p:spPr>
          <a:xfrm>
            <a:off x="805575" y="3448105"/>
            <a:ext cx="6251929" cy="383864"/>
          </a:xfrm>
        </p:spPr>
        <p:txBody>
          <a:bodyPr/>
          <a:lstStyle>
            <a:lvl1pPr algn="l">
              <a:defRPr sz="3000" b="1">
                <a:solidFill>
                  <a:schemeClr val="bg1"/>
                </a:solidFill>
              </a:defRPr>
            </a:lvl1pPr>
          </a:lstStyle>
          <a:p>
            <a:r>
              <a:rPr lang="en-US" dirty="0"/>
              <a:t>End of Chapter (Number)</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548955" y="6354413"/>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000" b="0" i="1" u="none" strike="noStrike" baseline="0" smtClean="0">
                <a:solidFill>
                  <a:schemeClr val="bg1"/>
                </a:solidFill>
                <a:latin typeface="arial" charset="0"/>
              </a:defRPr>
            </a:lvl1pPr>
          </a:lstStyle>
          <a:p>
            <a:r>
              <a:rPr lang="en-US">
                <a:solidFill>
                  <a:srgbClr val="FFFFFF"/>
                </a:solidFill>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solidFill>
                <a:srgbClr val="FFFFFF"/>
              </a:solidFill>
              <a:latin typeface="Arial" panose="020B0604020202020204" pitchFamily="34" charset="0"/>
              <a:cs typeface="Arial" panose="020B0604020202020204" pitchFamily="34" charset="0"/>
            </a:endParaRPr>
          </a:p>
        </p:txBody>
      </p:sp>
      <p:pic>
        <p:nvPicPr>
          <p:cNvPr id="9" name="Picture 8" descr="The outside of a building&#10;&#10;Description automatically generated">
            <a:extLst>
              <a:ext uri="{FF2B5EF4-FFF2-40B4-BE49-F238E27FC236}">
                <a16:creationId xmlns:a16="http://schemas.microsoft.com/office/drawing/2014/main" id="{EC2A137E-5CDA-49FD-899E-D28CE25139DE}"/>
              </a:ext>
            </a:extLst>
          </p:cNvPr>
          <p:cNvPicPr>
            <a:picLocks noChangeAspect="1"/>
          </p:cNvPicPr>
          <p:nvPr userDrawn="1"/>
        </p:nvPicPr>
        <p:blipFill>
          <a:blip r:embed="rId4"/>
          <a:stretch>
            <a:fillRect/>
          </a:stretch>
        </p:blipFill>
        <p:spPr>
          <a:xfrm>
            <a:off x="7190510" y="291819"/>
            <a:ext cx="4524050" cy="5789012"/>
          </a:xfrm>
          <a:prstGeom prst="rect">
            <a:avLst/>
          </a:prstGeom>
        </p:spPr>
      </p:pic>
    </p:spTree>
    <p:extLst>
      <p:ext uri="{BB962C8B-B14F-4D97-AF65-F5344CB8AC3E}">
        <p14:creationId xmlns:p14="http://schemas.microsoft.com/office/powerpoint/2010/main" val="2407619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006298"/>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2397791" y="6360469"/>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3764328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9E5D0-62F1-6043-AD16-A8B87B9B29C3}"/>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13A6E9A0-D521-1141-93C3-51F8E4F2A856}"/>
              </a:ext>
            </a:extLst>
          </p:cNvPr>
          <p:cNvSpPr>
            <a:spLocks noGrp="1"/>
          </p:cNvSpPr>
          <p:nvPr>
            <p:ph type="ftr" sz="quarter" idx="10"/>
          </p:nvPr>
        </p:nvSpPr>
        <p:spPr>
          <a:xfrm>
            <a:off x="2303623" y="6334376"/>
            <a:ext cx="8801669"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a:t>
            </a:r>
            <a:r>
              <a:rPr kumimoji="0" lang="en-US" sz="1000" b="0" i="1" u="none" strike="noStrike" kern="1200" cap="none" spc="0" normalizeH="0" baseline="0" noProof="0" dirty="0" err="1">
                <a:ln>
                  <a:noFill/>
                </a:ln>
                <a:solidFill>
                  <a:srgbClr val="011892"/>
                </a:solidFill>
                <a:effectLst/>
                <a:uLnTx/>
                <a:uFillTx/>
                <a:latin typeface="Arial" panose="020B0604020202020204" pitchFamily="34" charset="0"/>
                <a:ea typeface="+mn-ea"/>
                <a:cs typeface="Arial" panose="020B0604020202020204" pitchFamily="34" charset="0"/>
              </a:rPr>
              <a:t>Gwartney</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pic>
        <p:nvPicPr>
          <p:cNvPr id="4" name="Picture 3" descr="A picture containing sitting, cat&#10;&#10;Description automatically generated">
            <a:extLst>
              <a:ext uri="{FF2B5EF4-FFF2-40B4-BE49-F238E27FC236}">
                <a16:creationId xmlns:a16="http://schemas.microsoft.com/office/drawing/2014/main" id="{5EC4BAEB-1157-3A41-A948-35A1DCD076A8}"/>
              </a:ext>
            </a:extLst>
          </p:cNvPr>
          <p:cNvPicPr>
            <a:picLocks noChangeAspect="1"/>
          </p:cNvPicPr>
          <p:nvPr userDrawn="1"/>
        </p:nvPicPr>
        <p:blipFill rotWithShape="1">
          <a:blip r:embed="rId2">
            <a:alphaModFix amt="20000"/>
          </a:blip>
          <a:srcRect l="324" t="-2" r="173" b="16038"/>
          <a:stretch/>
        </p:blipFill>
        <p:spPr>
          <a:xfrm>
            <a:off x="0" y="1037207"/>
            <a:ext cx="12192000" cy="4995293"/>
          </a:xfrm>
          <a:prstGeom prst="rect">
            <a:avLst/>
          </a:prstGeom>
        </p:spPr>
      </p:pic>
    </p:spTree>
    <p:extLst>
      <p:ext uri="{BB962C8B-B14F-4D97-AF65-F5344CB8AC3E}">
        <p14:creationId xmlns:p14="http://schemas.microsoft.com/office/powerpoint/2010/main" val="99325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85750" indent="-285750">
              <a:buClr>
                <a:srgbClr val="004A78"/>
              </a:buClr>
              <a:buFont typeface="Arial" panose="020B0604020202020204" pitchFamily="34" charset="0"/>
              <a:buChar char="•"/>
              <a:defRPr sz="1800">
                <a:solidFill>
                  <a:schemeClr val="tx1"/>
                </a:solidFill>
              </a:defRPr>
            </a:lvl1pPr>
            <a:lvl2pPr marL="457200" indent="0">
              <a:buClr>
                <a:srgbClr val="004A78"/>
              </a:buClr>
              <a:buFont typeface="Arial" charset="0"/>
              <a:buNone/>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Click to add text here.</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marL="285750" indent="-285750">
              <a:buClr>
                <a:srgbClr val="004A78"/>
              </a:buClr>
              <a:buFont typeface="Arial" panose="020B0604020202020204" pitchFamily="34" charset="0"/>
              <a:buChar char="•"/>
              <a:defRPr sz="1800">
                <a:solidFill>
                  <a:schemeClr val="tx1"/>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Click to add text here.</a:t>
            </a:r>
          </a:p>
        </p:txBody>
      </p:sp>
      <p:sp>
        <p:nvSpPr>
          <p:cNvPr id="9" name="Footer">
            <a:extLst>
              <a:ext uri="{FF2B5EF4-FFF2-40B4-BE49-F238E27FC236}">
                <a16:creationId xmlns:a16="http://schemas.microsoft.com/office/drawing/2014/main" id="{EB7B6DBB-6AD5-9E4F-8484-EBAF357625D2}"/>
              </a:ext>
            </a:extLst>
          </p:cNvPr>
          <p:cNvSpPr txBox="1"/>
          <p:nvPr userDrawn="1"/>
        </p:nvSpPr>
        <p:spPr>
          <a:xfrm>
            <a:off x="2397791" y="6360469"/>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32703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Footer Placeholder 4">
            <a:extLst>
              <a:ext uri="{FF2B5EF4-FFF2-40B4-BE49-F238E27FC236}">
                <a16:creationId xmlns:a16="http://schemas.microsoft.com/office/drawing/2014/main" id="{5B4DFC88-24B3-4406-BC04-055D15597B19}"/>
              </a:ext>
            </a:extLst>
          </p:cNvPr>
          <p:cNvSpPr>
            <a:spLocks noGrp="1"/>
          </p:cNvSpPr>
          <p:nvPr>
            <p:ph type="ftr" sz="quarter" idx="3"/>
          </p:nvPr>
        </p:nvSpPr>
        <p:spPr>
          <a:xfrm>
            <a:off x="2311242" y="6310312"/>
            <a:ext cx="8445607"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000" b="0" i="1" u="none" strike="noStrike" baseline="0" smtClean="0">
                <a:solidFill>
                  <a:schemeClr val="tx1"/>
                </a:solidFill>
                <a:latin typeface="arial" charset="0"/>
              </a:defRPr>
            </a:lvl1pPr>
          </a:lstStyle>
          <a:p>
            <a:r>
              <a:rPr lang="en-US">
                <a:solidFill>
                  <a:srgbClr val="011892"/>
                </a:solidFill>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solidFill>
                <a:srgbClr val="01189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760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Footer"/>
          <p:cNvSpPr txBox="1"/>
          <p:nvPr userDrawn="1"/>
        </p:nvSpPr>
        <p:spPr>
          <a:xfrm>
            <a:off x="2397791" y="6351295"/>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870311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2397791" y="6339828"/>
            <a:ext cx="8956009" cy="569387"/>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4A78"/>
              </a:solidFill>
              <a:effectLst/>
              <a:uLnTx/>
              <a:uFillTx/>
              <a:latin typeface="arial" charset="0"/>
              <a:ea typeface="+mn-ea"/>
              <a:cs typeface="+mn-cs"/>
            </a:endParaRPr>
          </a:p>
        </p:txBody>
      </p:sp>
    </p:spTree>
    <p:extLst>
      <p:ext uri="{BB962C8B-B14F-4D97-AF65-F5344CB8AC3E}">
        <p14:creationId xmlns:p14="http://schemas.microsoft.com/office/powerpoint/2010/main" val="364099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diam </a:t>
            </a:r>
            <a:r>
              <a:rPr lang="en-US" dirty="0" err="1"/>
              <a:t>maecenas</a:t>
            </a:r>
            <a:r>
              <a:rPr lang="en-US" dirty="0"/>
              <a:t> sed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a:t>Sed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a:t>
            </a:r>
            <a:r>
              <a:rPr lang="en-US" dirty="0" err="1"/>
              <a:t>lacus</a:t>
            </a:r>
            <a:r>
              <a:rPr lang="en-US" dirty="0"/>
              <a:t>.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sociis.</a:t>
            </a:r>
          </a:p>
          <a:p>
            <a:pPr lvl="0"/>
            <a:r>
              <a:rPr lang="en-US" dirty="0"/>
              <a:t>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2397791" y="6376982"/>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4055081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327687" y="6310312"/>
            <a:ext cx="8801669"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lang="en-US" sz="1000" b="0" i="0" u="none" strike="noStrike" baseline="0">
                <a:solidFill>
                  <a:schemeClr val="tx1"/>
                </a:solidFill>
                <a:latin typeface="arial" charset="0"/>
              </a:defRPr>
            </a:lvl1pPr>
          </a:lstStyle>
          <a:p>
            <a:pPr>
              <a:defRPr/>
            </a:pPr>
            <a:r>
              <a:rPr lang="en-US" i="1" dirty="0">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21908992"/>
      </p:ext>
    </p:extLst>
  </p:cSld>
  <p:clrMap bg1="lt1" tx1="dk1" bg2="lt2" tx2="dk2" accent1="accent1" accent2="accent2" accent3="accent3" accent4="accent4" accent5="accent5" accent6="accent6" hlink="hlink" folHlink="folHlink"/>
  <p:sldLayoutIdLst>
    <p:sldLayoutId id="2147483754" r:id="rId1"/>
    <p:sldLayoutId id="2147483756" r:id="rId2"/>
    <p:sldLayoutId id="2147483768" r:id="rId3"/>
    <p:sldLayoutId id="2147483766" r:id="rId4"/>
    <p:sldLayoutId id="2147483770" r:id="rId5"/>
    <p:sldLayoutId id="2147483769" r:id="rId6"/>
    <p:sldLayoutId id="2147483758" r:id="rId7"/>
    <p:sldLayoutId id="2147483767" r:id="rId8"/>
    <p:sldLayoutId id="2147483763" r:id="rId9"/>
    <p:sldLayoutId id="2147483764" r:id="rId10"/>
  </p:sldLayoutIdLst>
  <p:hf sldNum="0" hd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10"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4.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4.xml"/><Relationship Id="rId11" Type="http://schemas.openxmlformats.org/officeDocument/2006/relationships/image" Target="../media/image8.jpg"/><Relationship Id="rId5" Type="http://schemas.openxmlformats.org/officeDocument/2006/relationships/diagramColors" Target="../diagrams/colors4.xml"/><Relationship Id="rId10" Type="http://schemas.openxmlformats.org/officeDocument/2006/relationships/diagramColors" Target="../diagrams/colors4.xml"/><Relationship Id="rId4" Type="http://schemas.openxmlformats.org/officeDocument/2006/relationships/diagramQuickStyle" Target="../diagrams/quickStyle4.xml"/><Relationship Id="rId9"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diagramData" Target="../diagrams/data10.xml"/><Relationship Id="rId7" Type="http://schemas.microsoft.com/office/2007/relationships/diagramDrawing" Target="../diagrams/drawing8.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14.jp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0.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3.xml"/><Relationship Id="rId1" Type="http://schemas.openxmlformats.org/officeDocument/2006/relationships/slideLayout" Target="../slideLayouts/slideLayout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2.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3.xml"/><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4.xm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5.xm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6.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7.xm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20.xml"/><Relationship Id="rId1" Type="http://schemas.openxmlformats.org/officeDocument/2006/relationships/slideLayout" Target="../slideLayouts/slideLayout4.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19.xml"/><Relationship Id="rId2" Type="http://schemas.openxmlformats.org/officeDocument/2006/relationships/notesSlide" Target="../notesSlides/notesSlide27.xml"/><Relationship Id="rId1" Type="http://schemas.openxmlformats.org/officeDocument/2006/relationships/slideLayout" Target="../slideLayouts/slideLayout8.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0.xml"/><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1.xml"/><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4">
            <a:extLst>
              <a:ext uri="{FF2B5EF4-FFF2-40B4-BE49-F238E27FC236}">
                <a16:creationId xmlns:a16="http://schemas.microsoft.com/office/drawing/2014/main" id="{D62C56F7-3E85-47E9-919F-06142667F5C7}"/>
              </a:ext>
            </a:extLst>
          </p:cNvPr>
          <p:cNvSpPr>
            <a:spLocks noGrp="1"/>
          </p:cNvSpPr>
          <p:nvPr>
            <p:ph type="title"/>
          </p:nvPr>
        </p:nvSpPr>
        <p:spPr>
          <a:xfrm>
            <a:off x="800674" y="3429000"/>
            <a:ext cx="6402684" cy="1294172"/>
          </a:xfrm>
        </p:spPr>
        <p:txBody>
          <a:bodyPr/>
          <a:lstStyle/>
          <a:p>
            <a:r>
              <a:rPr lang="en-US" sz="4000" dirty="0"/>
              <a:t>Chapter 8</a:t>
            </a:r>
            <a:br>
              <a:rPr lang="en-US" sz="4000" dirty="0"/>
            </a:br>
            <a:r>
              <a:rPr lang="en-US" sz="4000" dirty="0"/>
              <a:t>Economic Fluctuations, Unemployment, and Inflation</a:t>
            </a:r>
          </a:p>
        </p:txBody>
      </p:sp>
      <p:sp>
        <p:nvSpPr>
          <p:cNvPr id="5" name="Footer Placeholder 4"/>
          <p:cNvSpPr>
            <a:spLocks noGrp="1"/>
          </p:cNvSpPr>
          <p:nvPr>
            <p:ph type="ftr" sz="quarter" idx="3"/>
          </p:nvPr>
        </p:nvSpPr>
        <p:spPr>
          <a:xfrm>
            <a:off x="2346872" y="6375089"/>
            <a:ext cx="9396434" cy="365125"/>
          </a:xfrm>
        </p:spPr>
        <p:txBody>
          <a:bodyPr/>
          <a:lstStyle/>
          <a:p>
            <a:r>
              <a:rPr lang="en-US" dirty="0">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94706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Swings in the Economic Pendulum</a:t>
            </a:r>
          </a:p>
        </p:txBody>
      </p:sp>
    </p:spTree>
    <p:extLst>
      <p:ext uri="{BB962C8B-B14F-4D97-AF65-F5344CB8AC3E}">
        <p14:creationId xmlns:p14="http://schemas.microsoft.com/office/powerpoint/2010/main" val="957635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Instability in the </a:t>
            </a:r>
            <a:br>
              <a:rPr lang="en-US" dirty="0"/>
            </a:br>
            <a:r>
              <a:rPr lang="en-US" dirty="0"/>
              <a:t>Growth of Real GDP: 1960-2019</a:t>
            </a:r>
          </a:p>
        </p:txBody>
      </p:sp>
      <p:sp>
        <p:nvSpPr>
          <p:cNvPr id="5" name="Text Placeholder 4">
            <a:extLst>
              <a:ext uri="{FF2B5EF4-FFF2-40B4-BE49-F238E27FC236}">
                <a16:creationId xmlns:a16="http://schemas.microsoft.com/office/drawing/2014/main" id="{5739DC5C-73A2-CE4A-8946-836B488A726E}"/>
              </a:ext>
            </a:extLst>
          </p:cNvPr>
          <p:cNvSpPr>
            <a:spLocks noGrp="1"/>
          </p:cNvSpPr>
          <p:nvPr>
            <p:ph type="body" sz="quarter" idx="17"/>
          </p:nvPr>
        </p:nvSpPr>
        <p:spPr>
          <a:xfrm>
            <a:off x="743576" y="1638300"/>
            <a:ext cx="3910269" cy="4394200"/>
          </a:xfrm>
        </p:spPr>
        <p:txBody>
          <a:bodyPr/>
          <a:lstStyle/>
          <a:p>
            <a:pPr>
              <a:lnSpc>
                <a:spcPct val="100000"/>
              </a:lnSpc>
              <a:spcBef>
                <a:spcPts val="1600"/>
              </a:spcBef>
            </a:pPr>
            <a:r>
              <a:rPr lang="en-US" dirty="0"/>
              <a:t>Although real GDP in the United States has grown at an average rate of approximately 3%, the growth has been characterized by economic ups-and-downs.</a:t>
            </a:r>
          </a:p>
          <a:p>
            <a:pPr>
              <a:lnSpc>
                <a:spcPct val="100000"/>
              </a:lnSpc>
              <a:spcBef>
                <a:spcPts val="1600"/>
              </a:spcBef>
            </a:pPr>
            <a:r>
              <a:rPr lang="en-US" i="1" dirty="0"/>
              <a:t>Note: periods of recession are indicated with shading.</a:t>
            </a:r>
          </a:p>
        </p:txBody>
      </p:sp>
      <p:pic>
        <p:nvPicPr>
          <p:cNvPr id="8" name="Picture 7" descr="A picture containing diagram&#10;&#10;Description automatically generated">
            <a:extLst>
              <a:ext uri="{FF2B5EF4-FFF2-40B4-BE49-F238E27FC236}">
                <a16:creationId xmlns:a16="http://schemas.microsoft.com/office/drawing/2014/main" id="{9AC836B7-98A3-0640-9D08-8CFF612FE5B8}"/>
              </a:ext>
            </a:extLst>
          </p:cNvPr>
          <p:cNvPicPr>
            <a:picLocks noChangeAspect="1"/>
          </p:cNvPicPr>
          <p:nvPr/>
        </p:nvPicPr>
        <p:blipFill rotWithShape="1">
          <a:blip r:embed="rId3"/>
          <a:srcRect l="635" t="6746" r="34784" b="4742"/>
          <a:stretch/>
        </p:blipFill>
        <p:spPr>
          <a:xfrm>
            <a:off x="4653845" y="1638300"/>
            <a:ext cx="6699955" cy="4083028"/>
          </a:xfrm>
          <a:prstGeom prst="rect">
            <a:avLst/>
          </a:prstGeom>
        </p:spPr>
      </p:pic>
    </p:spTree>
    <p:extLst>
      <p:ext uri="{BB962C8B-B14F-4D97-AF65-F5344CB8AC3E}">
        <p14:creationId xmlns:p14="http://schemas.microsoft.com/office/powerpoint/2010/main" val="868992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Hypothetical Business Cycle</a:t>
            </a:r>
          </a:p>
        </p:txBody>
      </p:sp>
      <p:sp>
        <p:nvSpPr>
          <p:cNvPr id="3" name="Text Placeholder 2">
            <a:extLst>
              <a:ext uri="{FF2B5EF4-FFF2-40B4-BE49-F238E27FC236}">
                <a16:creationId xmlns:a16="http://schemas.microsoft.com/office/drawing/2014/main" id="{BB96291D-4263-E94F-B2D8-034CB7F5E977}"/>
              </a:ext>
            </a:extLst>
          </p:cNvPr>
          <p:cNvSpPr>
            <a:spLocks noGrp="1"/>
          </p:cNvSpPr>
          <p:nvPr>
            <p:ph type="body" sz="quarter" idx="17"/>
          </p:nvPr>
        </p:nvSpPr>
        <p:spPr>
          <a:xfrm>
            <a:off x="743576" y="1638300"/>
            <a:ext cx="4652513" cy="4394200"/>
          </a:xfrm>
        </p:spPr>
        <p:txBody>
          <a:bodyPr/>
          <a:lstStyle/>
          <a:p>
            <a:pPr>
              <a:lnSpc>
                <a:spcPct val="100000"/>
              </a:lnSpc>
              <a:spcBef>
                <a:spcPts val="1600"/>
              </a:spcBef>
            </a:pPr>
            <a:r>
              <a:rPr lang="en-US" dirty="0"/>
              <a:t>The four phases of the </a:t>
            </a:r>
            <a:r>
              <a:rPr lang="en-US" b="1" i="1" dirty="0"/>
              <a:t>hypothetical business cycle</a:t>
            </a:r>
            <a:r>
              <a:rPr lang="en-US" dirty="0"/>
              <a:t> are expansion, peak, contraction, and recessionary trough.</a:t>
            </a:r>
          </a:p>
          <a:p>
            <a:pPr>
              <a:lnSpc>
                <a:spcPct val="100000"/>
              </a:lnSpc>
              <a:spcBef>
                <a:spcPts val="1600"/>
              </a:spcBef>
            </a:pPr>
            <a:r>
              <a:rPr lang="en-US" dirty="0"/>
              <a:t>In contrast with the business cycle represented here, as the previous exhibit illustrated, real world business cycles are characterized by expansions and contractions of varying duration and magnitude.</a:t>
            </a:r>
          </a:p>
        </p:txBody>
      </p:sp>
      <p:pic>
        <p:nvPicPr>
          <p:cNvPr id="7" name="Picture 6" descr="Diagram&#10;&#10;Description automatically generated">
            <a:extLst>
              <a:ext uri="{FF2B5EF4-FFF2-40B4-BE49-F238E27FC236}">
                <a16:creationId xmlns:a16="http://schemas.microsoft.com/office/drawing/2014/main" id="{9369D070-EE61-AC45-A1D2-C74905C81ED5}"/>
              </a:ext>
            </a:extLst>
          </p:cNvPr>
          <p:cNvPicPr>
            <a:picLocks noChangeAspect="1"/>
          </p:cNvPicPr>
          <p:nvPr/>
        </p:nvPicPr>
        <p:blipFill rotWithShape="1">
          <a:blip r:embed="rId3"/>
          <a:srcRect l="45512" t="9984" r="10017" b="6552"/>
          <a:stretch/>
        </p:blipFill>
        <p:spPr>
          <a:xfrm>
            <a:off x="5528733" y="1638300"/>
            <a:ext cx="5825067" cy="4255911"/>
          </a:xfrm>
          <a:prstGeom prst="rect">
            <a:avLst/>
          </a:prstGeom>
        </p:spPr>
      </p:pic>
    </p:spTree>
    <p:extLst>
      <p:ext uri="{BB962C8B-B14F-4D97-AF65-F5344CB8AC3E}">
        <p14:creationId xmlns:p14="http://schemas.microsoft.com/office/powerpoint/2010/main" val="622875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Economic Fluctuations</a:t>
            </a:r>
            <a:br>
              <a:rPr lang="en-US" dirty="0"/>
            </a:br>
            <a:r>
              <a:rPr lang="en-US" dirty="0"/>
              <a:t>and the Labor Market</a:t>
            </a:r>
          </a:p>
        </p:txBody>
      </p:sp>
    </p:spTree>
    <p:extLst>
      <p:ext uri="{BB962C8B-B14F-4D97-AF65-F5344CB8AC3E}">
        <p14:creationId xmlns:p14="http://schemas.microsoft.com/office/powerpoint/2010/main" val="823308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Labor Market Classifications </a:t>
            </a:r>
          </a:p>
        </p:txBody>
      </p:sp>
      <p:graphicFrame>
        <p:nvGraphicFramePr>
          <p:cNvPr id="5" name="Diagram 4">
            <a:extLst>
              <a:ext uri="{FF2B5EF4-FFF2-40B4-BE49-F238E27FC236}">
                <a16:creationId xmlns:a16="http://schemas.microsoft.com/office/drawing/2014/main" id="{41EECDEB-56FE-9346-A6F5-01392E83B0B7}"/>
              </a:ext>
            </a:extLst>
          </p:cNvPr>
          <p:cNvGraphicFramePr/>
          <p:nvPr>
            <p:extLst>
              <p:ext uri="{D42A27DB-BD31-4B8C-83A1-F6EECF244321}">
                <p14:modId xmlns:p14="http://schemas.microsoft.com/office/powerpoint/2010/main" val="3010875829"/>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2829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Labor Market Classifications </a:t>
            </a:r>
          </a:p>
        </p:txBody>
      </p:sp>
      <p:graphicFrame>
        <p:nvGraphicFramePr>
          <p:cNvPr id="4" name="Diagram 3">
            <a:extLst>
              <a:ext uri="{FF2B5EF4-FFF2-40B4-BE49-F238E27FC236}">
                <a16:creationId xmlns:a16="http://schemas.microsoft.com/office/drawing/2014/main" id="{E561C814-E442-3848-A692-5CBB03C478D4}"/>
              </a:ext>
            </a:extLst>
          </p:cNvPr>
          <p:cNvGraphicFramePr/>
          <p:nvPr>
            <p:extLst>
              <p:ext uri="{D42A27DB-BD31-4B8C-83A1-F6EECF244321}">
                <p14:modId xmlns:p14="http://schemas.microsoft.com/office/powerpoint/2010/main" val="919551244"/>
              </p:ext>
            </p:extLst>
          </p:nvPr>
        </p:nvGraphicFramePr>
        <p:xfrm>
          <a:off x="2032000" y="1037230"/>
          <a:ext cx="8128000" cy="38282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4652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Labor Market Indicators</a:t>
            </a:r>
          </a:p>
        </p:txBody>
      </p:sp>
      <mc:AlternateContent xmlns:mc="http://schemas.openxmlformats.org/markup-compatibility/2006" xmlns:a14="http://schemas.microsoft.com/office/drawing/2010/main">
        <mc:Choice Requires="a14">
          <p:graphicFrame>
            <p:nvGraphicFramePr>
              <p:cNvPr id="5" name="Diagram 4">
                <a:extLst>
                  <a:ext uri="{FF2B5EF4-FFF2-40B4-BE49-F238E27FC236}">
                    <a16:creationId xmlns:a16="http://schemas.microsoft.com/office/drawing/2014/main" id="{181EA79C-57AF-754D-A021-FBD78ED32E41}"/>
                  </a:ext>
                </a:extLst>
              </p:cNvPr>
              <p:cNvGraphicFramePr/>
              <p:nvPr>
                <p:extLst>
                  <p:ext uri="{D42A27DB-BD31-4B8C-83A1-F6EECF244321}">
                    <p14:modId xmlns:p14="http://schemas.microsoft.com/office/powerpoint/2010/main" val="934315824"/>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Choice>
        <mc:Fallback xmlns="">
          <p:graphicFrame>
            <p:nvGraphicFramePr>
              <p:cNvPr id="5" name="Diagram 4">
                <a:extLst>
                  <a:ext uri="{FF2B5EF4-FFF2-40B4-BE49-F238E27FC236}">
                    <a16:creationId xmlns:a16="http://schemas.microsoft.com/office/drawing/2014/main" id="{181EA79C-57AF-754D-A021-FBD78ED32E41}"/>
                  </a:ext>
                </a:extLst>
              </p:cNvPr>
              <p:cNvGraphicFramePr/>
              <p:nvPr>
                <p:extLst>
                  <p:ext uri="{D42A27DB-BD31-4B8C-83A1-F6EECF244321}">
                    <p14:modId xmlns:p14="http://schemas.microsoft.com/office/powerpoint/2010/main" val="934315824"/>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mc:Fallback>
      </mc:AlternateContent>
    </p:spTree>
    <p:extLst>
      <p:ext uri="{BB962C8B-B14F-4D97-AF65-F5344CB8AC3E}">
        <p14:creationId xmlns:p14="http://schemas.microsoft.com/office/powerpoint/2010/main" val="3095723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U.S. Population, Employment,</a:t>
            </a:r>
            <a:br>
              <a:rPr lang="en-US" dirty="0"/>
            </a:br>
            <a:r>
              <a:rPr lang="en-US" dirty="0"/>
              <a:t>and Unemployment: February 2020</a:t>
            </a:r>
          </a:p>
        </p:txBody>
      </p:sp>
      <mc:AlternateContent xmlns:mc="http://schemas.openxmlformats.org/markup-compatibility/2006" xmlns:a14="http://schemas.microsoft.com/office/drawing/2010/main">
        <mc:Choice Requires="a14">
          <p:graphicFrame>
            <p:nvGraphicFramePr>
              <p:cNvPr id="4" name="Diagram 3">
                <a:extLst>
                  <a:ext uri="{FF2B5EF4-FFF2-40B4-BE49-F238E27FC236}">
                    <a16:creationId xmlns:a16="http://schemas.microsoft.com/office/drawing/2014/main" id="{045268A3-C69A-5749-9E9D-20E9428C58DF}"/>
                  </a:ext>
                </a:extLst>
              </p:cNvPr>
              <p:cNvGraphicFramePr/>
              <p:nvPr>
                <p:extLst>
                  <p:ext uri="{D42A27DB-BD31-4B8C-83A1-F6EECF244321}">
                    <p14:modId xmlns:p14="http://schemas.microsoft.com/office/powerpoint/2010/main" val="2567023491"/>
                  </p:ext>
                </p:extLst>
              </p:nvPr>
            </p:nvGraphicFramePr>
            <p:xfrm>
              <a:off x="2032000" y="4594578"/>
              <a:ext cx="8128000" cy="1645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Choice>
        <mc:Fallback xmlns="">
          <p:graphicFrame>
            <p:nvGraphicFramePr>
              <p:cNvPr id="4" name="Diagram 3">
                <a:extLst>
                  <a:ext uri="{FF2B5EF4-FFF2-40B4-BE49-F238E27FC236}">
                    <a16:creationId xmlns:a16="http://schemas.microsoft.com/office/drawing/2014/main" id="{045268A3-C69A-5749-9E9D-20E9428C58DF}"/>
                  </a:ext>
                </a:extLst>
              </p:cNvPr>
              <p:cNvGraphicFramePr/>
              <p:nvPr>
                <p:extLst>
                  <p:ext uri="{D42A27DB-BD31-4B8C-83A1-F6EECF244321}">
                    <p14:modId xmlns:p14="http://schemas.microsoft.com/office/powerpoint/2010/main" val="2567023491"/>
                  </p:ext>
                </p:extLst>
              </p:nvPr>
            </p:nvGraphicFramePr>
            <p:xfrm>
              <a:off x="2032000" y="4594578"/>
              <a:ext cx="8128000" cy="164535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mc:Fallback>
      </mc:AlternateContent>
      <p:grpSp>
        <p:nvGrpSpPr>
          <p:cNvPr id="11" name="Group 10">
            <a:extLst>
              <a:ext uri="{FF2B5EF4-FFF2-40B4-BE49-F238E27FC236}">
                <a16:creationId xmlns:a16="http://schemas.microsoft.com/office/drawing/2014/main" id="{6B9FD71F-1A28-1843-B2CC-3CD820BCC2DA}"/>
              </a:ext>
            </a:extLst>
          </p:cNvPr>
          <p:cNvGrpSpPr/>
          <p:nvPr/>
        </p:nvGrpSpPr>
        <p:grpSpPr>
          <a:xfrm>
            <a:off x="838200" y="1289084"/>
            <a:ext cx="10515600" cy="3203894"/>
            <a:chOff x="838200" y="1289084"/>
            <a:chExt cx="10515600" cy="3203894"/>
          </a:xfrm>
        </p:grpSpPr>
        <p:pic>
          <p:nvPicPr>
            <p:cNvPr id="161" name="Picture 160" descr="Diagram&#10;&#10;Description automatically generated">
              <a:extLst>
                <a:ext uri="{FF2B5EF4-FFF2-40B4-BE49-F238E27FC236}">
                  <a16:creationId xmlns:a16="http://schemas.microsoft.com/office/drawing/2014/main" id="{81F1FFD0-62D5-A240-B01F-1813D77C441F}"/>
                </a:ext>
              </a:extLst>
            </p:cNvPr>
            <p:cNvPicPr>
              <a:picLocks noChangeAspect="1"/>
            </p:cNvPicPr>
            <p:nvPr/>
          </p:nvPicPr>
          <p:blipFill rotWithShape="1">
            <a:blip r:embed="rId11"/>
            <a:srcRect l="5080" t="4645" r="36032" b="43997"/>
            <a:stretch/>
          </p:blipFill>
          <p:spPr>
            <a:xfrm>
              <a:off x="838200" y="1289084"/>
              <a:ext cx="5621006" cy="3203894"/>
            </a:xfrm>
            <a:prstGeom prst="rect">
              <a:avLst/>
            </a:prstGeom>
          </p:spPr>
        </p:pic>
        <p:sp>
          <p:nvSpPr>
            <p:cNvPr id="10" name="Rectangle 9">
              <a:extLst>
                <a:ext uri="{FF2B5EF4-FFF2-40B4-BE49-F238E27FC236}">
                  <a16:creationId xmlns:a16="http://schemas.microsoft.com/office/drawing/2014/main" id="{24411CDD-2E55-0048-9DEA-D9EFE624B7D8}"/>
                </a:ext>
              </a:extLst>
            </p:cNvPr>
            <p:cNvSpPr/>
            <p:nvPr/>
          </p:nvSpPr>
          <p:spPr>
            <a:xfrm>
              <a:off x="6321778" y="2591944"/>
              <a:ext cx="5032022" cy="1901033"/>
            </a:xfrm>
            <a:prstGeom prst="rect">
              <a:avLst/>
            </a:prstGeom>
            <a:solidFill>
              <a:srgbClr val="FEE7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Diagram&#10;&#10;Description automatically generated">
              <a:extLst>
                <a:ext uri="{FF2B5EF4-FFF2-40B4-BE49-F238E27FC236}">
                  <a16:creationId xmlns:a16="http://schemas.microsoft.com/office/drawing/2014/main" id="{09A36F43-338C-6B45-81D2-E211A90AC1CB}"/>
                </a:ext>
              </a:extLst>
            </p:cNvPr>
            <p:cNvPicPr>
              <a:picLocks noChangeAspect="1"/>
            </p:cNvPicPr>
            <p:nvPr/>
          </p:nvPicPr>
          <p:blipFill rotWithShape="1">
            <a:blip r:embed="rId11"/>
            <a:srcRect l="5080" t="56762" r="36032" b="18999"/>
            <a:stretch/>
          </p:blipFill>
          <p:spPr>
            <a:xfrm>
              <a:off x="5884884" y="1289084"/>
              <a:ext cx="5468916" cy="1471227"/>
            </a:xfrm>
            <a:prstGeom prst="rect">
              <a:avLst/>
            </a:prstGeom>
          </p:spPr>
        </p:pic>
        <p:sp>
          <p:nvSpPr>
            <p:cNvPr id="8" name="TextBox 7">
              <a:extLst>
                <a:ext uri="{FF2B5EF4-FFF2-40B4-BE49-F238E27FC236}">
                  <a16:creationId xmlns:a16="http://schemas.microsoft.com/office/drawing/2014/main" id="{7989639E-B91C-C642-8E2F-17F8ACC3A159}"/>
                </a:ext>
              </a:extLst>
            </p:cNvPr>
            <p:cNvSpPr txBox="1"/>
            <p:nvPr/>
          </p:nvSpPr>
          <p:spPr>
            <a:xfrm>
              <a:off x="838200" y="4292922"/>
              <a:ext cx="1593385" cy="200055"/>
            </a:xfrm>
            <a:prstGeom prst="rect">
              <a:avLst/>
            </a:prstGeom>
            <a:noFill/>
            <a:effectLst/>
          </p:spPr>
          <p:txBody>
            <a:bodyPr wrap="none" lIns="0" tIns="0" rIns="0" rtlCol="0" anchor="b">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Source: http://</a:t>
              </a:r>
              <a:r>
                <a:rPr lang="en-US" sz="1000" dirty="0" err="1">
                  <a:latin typeface="Open Sans" panose="020B0606030504020204" pitchFamily="34" charset="0"/>
                  <a:ea typeface="Open Sans" panose="020B0606030504020204" pitchFamily="34" charset="0"/>
                  <a:cs typeface="Open Sans" panose="020B0606030504020204" pitchFamily="34" charset="0"/>
                </a:rPr>
                <a:t>www.bls.gov</a:t>
              </a:r>
              <a:r>
                <a:rPr lang="en-US" sz="1000" dirty="0">
                  <a:latin typeface="Open Sans" panose="020B0606030504020204" pitchFamily="34" charset="0"/>
                  <a:ea typeface="Open Sans" panose="020B0606030504020204" pitchFamily="34" charset="0"/>
                  <a:cs typeface="Open Sans" panose="020B0606030504020204" pitchFamily="34" charset="0"/>
                </a:rPr>
                <a:t>/.</a:t>
              </a:r>
            </a:p>
          </p:txBody>
        </p:sp>
      </p:grpSp>
    </p:spTree>
    <p:extLst>
      <p:ext uri="{BB962C8B-B14F-4D97-AF65-F5344CB8AC3E}">
        <p14:creationId xmlns:p14="http://schemas.microsoft.com/office/powerpoint/2010/main" val="3351797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Employment Fluctuations and Trends:</a:t>
            </a:r>
            <a:br>
              <a:rPr lang="en-US" dirty="0"/>
            </a:br>
            <a:r>
              <a:rPr lang="en-US" dirty="0"/>
              <a:t>The Historical Record</a:t>
            </a:r>
          </a:p>
        </p:txBody>
      </p:sp>
      <p:sp>
        <p:nvSpPr>
          <p:cNvPr id="4" name="Text Placeholder 3">
            <a:extLst>
              <a:ext uri="{FF2B5EF4-FFF2-40B4-BE49-F238E27FC236}">
                <a16:creationId xmlns:a16="http://schemas.microsoft.com/office/drawing/2014/main" id="{9C5CD855-3B39-884D-AD2E-B4DFB5770635}"/>
              </a:ext>
            </a:extLst>
          </p:cNvPr>
          <p:cNvSpPr>
            <a:spLocks noGrp="1"/>
          </p:cNvSpPr>
          <p:nvPr>
            <p:ph type="body" sz="quarter" idx="17"/>
          </p:nvPr>
        </p:nvSpPr>
        <p:spPr>
          <a:xfrm>
            <a:off x="743577" y="1638300"/>
            <a:ext cx="10610224" cy="4394200"/>
          </a:xfrm>
        </p:spPr>
        <p:txBody>
          <a:bodyPr>
            <a:normAutofit/>
          </a:bodyPr>
          <a:lstStyle/>
          <a:p>
            <a:r>
              <a:rPr lang="en-US" sz="1600" dirty="0"/>
              <a:t>The unemployment rate from 1960-2020 is illustrated here.</a:t>
            </a:r>
          </a:p>
          <a:p>
            <a:r>
              <a:rPr lang="en-US" sz="1600" dirty="0"/>
              <a:t>As expected, unemployment rose rapidly during each of the eight recessions (the shaded years indicate periods of recession). </a:t>
            </a:r>
          </a:p>
          <a:p>
            <a:r>
              <a:rPr lang="en-US" sz="1600" dirty="0"/>
              <a:t>In contrast, after each recession ended, the unemployment rate began to decline soon after the economy moved into an expansionary phase of the business cycle.  </a:t>
            </a:r>
          </a:p>
          <a:p>
            <a:r>
              <a:rPr lang="en-US" sz="1600" dirty="0"/>
              <a:t>Note that the actual rate of unemployment was greater than the natural rate during and immediately following each recession.</a:t>
            </a:r>
          </a:p>
        </p:txBody>
      </p:sp>
      <p:pic>
        <p:nvPicPr>
          <p:cNvPr id="6" name="Picture 5" descr="Chart, histogram&#10;&#10;Description automatically generated">
            <a:extLst>
              <a:ext uri="{FF2B5EF4-FFF2-40B4-BE49-F238E27FC236}">
                <a16:creationId xmlns:a16="http://schemas.microsoft.com/office/drawing/2014/main" id="{66712B4C-75A2-4544-89F4-78E9BCA2F701}"/>
              </a:ext>
            </a:extLst>
          </p:cNvPr>
          <p:cNvPicPr>
            <a:picLocks noChangeAspect="1"/>
          </p:cNvPicPr>
          <p:nvPr/>
        </p:nvPicPr>
        <p:blipFill rotWithShape="1">
          <a:blip r:embed="rId3"/>
          <a:srcRect l="6826" t="33072" r="16397" b="8679"/>
          <a:stretch/>
        </p:blipFill>
        <p:spPr>
          <a:xfrm>
            <a:off x="2731911" y="3429000"/>
            <a:ext cx="6728178" cy="2907781"/>
          </a:xfrm>
          <a:prstGeom prst="rect">
            <a:avLst/>
          </a:prstGeom>
        </p:spPr>
      </p:pic>
      <p:sp>
        <p:nvSpPr>
          <p:cNvPr id="7" name="TextBox 6">
            <a:extLst>
              <a:ext uri="{FF2B5EF4-FFF2-40B4-BE49-F238E27FC236}">
                <a16:creationId xmlns:a16="http://schemas.microsoft.com/office/drawing/2014/main" id="{D0AB9BC9-275A-4741-B8EB-5FF15FB5F24F}"/>
              </a:ext>
            </a:extLst>
          </p:cNvPr>
          <p:cNvSpPr txBox="1"/>
          <p:nvPr/>
        </p:nvSpPr>
        <p:spPr>
          <a:xfrm rot="16200000">
            <a:off x="1363976" y="4957557"/>
            <a:ext cx="2558393" cy="200055"/>
          </a:xfrm>
          <a:prstGeom prst="rect">
            <a:avLst/>
          </a:prstGeom>
          <a:noFill/>
          <a:effectLst/>
        </p:spPr>
        <p:txBody>
          <a:bodyPr wrap="none" lIns="0" tIns="0" rIns="0" rtlCol="0" anchor="b">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Source: https://</a:t>
            </a:r>
            <a:r>
              <a:rPr lang="en-US" sz="1000" dirty="0" err="1">
                <a:latin typeface="Open Sans" panose="020B0606030504020204" pitchFamily="34" charset="0"/>
                <a:ea typeface="Open Sans" panose="020B0606030504020204" pitchFamily="34" charset="0"/>
                <a:cs typeface="Open Sans" panose="020B0606030504020204" pitchFamily="34" charset="0"/>
              </a:rPr>
              <a:t>research.stlouisfed.org</a:t>
            </a:r>
            <a:r>
              <a:rPr lang="en-US" sz="1000" dirty="0">
                <a:latin typeface="Open Sans" panose="020B0606030504020204" pitchFamily="34" charset="0"/>
                <a:ea typeface="Open Sans" panose="020B0606030504020204" pitchFamily="34" charset="0"/>
                <a:cs typeface="Open Sans" panose="020B0606030504020204" pitchFamily="34" charset="0"/>
              </a:rPr>
              <a:t>/fred2/.</a:t>
            </a:r>
          </a:p>
        </p:txBody>
      </p:sp>
    </p:spTree>
    <p:extLst>
      <p:ext uri="{BB962C8B-B14F-4D97-AF65-F5344CB8AC3E}">
        <p14:creationId xmlns:p14="http://schemas.microsoft.com/office/powerpoint/2010/main" val="2751697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Labor Force Participation Rate </a:t>
            </a:r>
            <a:br>
              <a:rPr lang="en-US" dirty="0"/>
            </a:br>
            <a:r>
              <a:rPr lang="en-US" dirty="0"/>
              <a:t>of Men and Women, 1948-2015</a:t>
            </a:r>
          </a:p>
        </p:txBody>
      </p:sp>
      <p:sp>
        <p:nvSpPr>
          <p:cNvPr id="3" name="Text Placeholder 2">
            <a:extLst>
              <a:ext uri="{FF2B5EF4-FFF2-40B4-BE49-F238E27FC236}">
                <a16:creationId xmlns:a16="http://schemas.microsoft.com/office/drawing/2014/main" id="{6A652A81-0195-B74D-93A3-23A5E075F1D5}"/>
              </a:ext>
            </a:extLst>
          </p:cNvPr>
          <p:cNvSpPr>
            <a:spLocks noGrp="1"/>
          </p:cNvSpPr>
          <p:nvPr>
            <p:ph type="body" sz="quarter" idx="17"/>
          </p:nvPr>
        </p:nvSpPr>
        <p:spPr>
          <a:xfrm>
            <a:off x="743576" y="1638300"/>
            <a:ext cx="10711543" cy="1229078"/>
          </a:xfrm>
        </p:spPr>
        <p:txBody>
          <a:bodyPr/>
          <a:lstStyle/>
          <a:p>
            <a:r>
              <a:rPr lang="en-US" dirty="0"/>
              <a:t>The labor force participation rate of women has been steadily increasing for several decades.</a:t>
            </a:r>
          </a:p>
          <a:p>
            <a:r>
              <a:rPr lang="en-US" dirty="0"/>
              <a:t>During the same period the rate of men has been falling.</a:t>
            </a:r>
          </a:p>
        </p:txBody>
      </p:sp>
      <p:pic>
        <p:nvPicPr>
          <p:cNvPr id="6" name="Picture 5" descr="Chart, bar chart&#10;&#10;Description automatically generated">
            <a:extLst>
              <a:ext uri="{FF2B5EF4-FFF2-40B4-BE49-F238E27FC236}">
                <a16:creationId xmlns:a16="http://schemas.microsoft.com/office/drawing/2014/main" id="{155F98D8-C18E-E74E-8B71-DD1ADBAD8043}"/>
              </a:ext>
            </a:extLst>
          </p:cNvPr>
          <p:cNvPicPr>
            <a:picLocks noChangeAspect="1"/>
          </p:cNvPicPr>
          <p:nvPr/>
        </p:nvPicPr>
        <p:blipFill rotWithShape="1">
          <a:blip r:embed="rId3"/>
          <a:srcRect l="14613" t="27394" r="3705" b="3640"/>
          <a:stretch/>
        </p:blipFill>
        <p:spPr>
          <a:xfrm>
            <a:off x="1936044" y="2637367"/>
            <a:ext cx="8319912" cy="3637844"/>
          </a:xfrm>
          <a:prstGeom prst="rect">
            <a:avLst/>
          </a:prstGeom>
        </p:spPr>
      </p:pic>
    </p:spTree>
    <p:extLst>
      <p:ext uri="{BB962C8B-B14F-4D97-AF65-F5344CB8AC3E}">
        <p14:creationId xmlns:p14="http://schemas.microsoft.com/office/powerpoint/2010/main" val="1850501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sz="3500" dirty="0"/>
              <a:t>Labor Force Participation Rate and</a:t>
            </a:r>
            <a:br>
              <a:rPr lang="en-US" sz="3500" dirty="0"/>
            </a:br>
            <a:r>
              <a:rPr lang="en-US" sz="3500" dirty="0"/>
              <a:t>Employment-Population Ratio: 1980-2019</a:t>
            </a:r>
          </a:p>
        </p:txBody>
      </p:sp>
      <p:sp>
        <p:nvSpPr>
          <p:cNvPr id="4" name="Text Placeholder 3">
            <a:extLst>
              <a:ext uri="{FF2B5EF4-FFF2-40B4-BE49-F238E27FC236}">
                <a16:creationId xmlns:a16="http://schemas.microsoft.com/office/drawing/2014/main" id="{7EF31D8D-B991-BA46-B3F0-FD49982D9053}"/>
              </a:ext>
            </a:extLst>
          </p:cNvPr>
          <p:cNvSpPr>
            <a:spLocks noGrp="1"/>
          </p:cNvSpPr>
          <p:nvPr>
            <p:ph type="body" sz="quarter" idx="17"/>
          </p:nvPr>
        </p:nvSpPr>
        <p:spPr>
          <a:xfrm>
            <a:off x="743576" y="1638300"/>
            <a:ext cx="10711543" cy="1790700"/>
          </a:xfrm>
        </p:spPr>
        <p:txBody>
          <a:bodyPr/>
          <a:lstStyle/>
          <a:p>
            <a:r>
              <a:rPr lang="en-US" dirty="0"/>
              <a:t>Both the labor force participation rate and the employment-population ratio trended upward from 1980-2000, but have been declining since.</a:t>
            </a:r>
          </a:p>
          <a:p>
            <a:r>
              <a:rPr lang="en-US" dirty="0"/>
              <a:t>Both figures fell sharply during the 2008-2009 recession. Each has had a weak rebound during the recovery phase of this business cycle. In 2019, both were still below their 2007 levels.</a:t>
            </a:r>
          </a:p>
          <a:p>
            <a:endParaRPr lang="en-US" dirty="0"/>
          </a:p>
          <a:p>
            <a:endParaRPr lang="en-US" dirty="0"/>
          </a:p>
        </p:txBody>
      </p:sp>
      <p:pic>
        <p:nvPicPr>
          <p:cNvPr id="6" name="Picture 5" descr="Chart, line chart&#10;&#10;Description automatically generated">
            <a:extLst>
              <a:ext uri="{FF2B5EF4-FFF2-40B4-BE49-F238E27FC236}">
                <a16:creationId xmlns:a16="http://schemas.microsoft.com/office/drawing/2014/main" id="{5B16218B-D77E-6948-89BF-6E490961EE20}"/>
              </a:ext>
            </a:extLst>
          </p:cNvPr>
          <p:cNvPicPr>
            <a:picLocks noChangeAspect="1"/>
          </p:cNvPicPr>
          <p:nvPr/>
        </p:nvPicPr>
        <p:blipFill rotWithShape="1">
          <a:blip r:embed="rId3"/>
          <a:srcRect l="7618" t="26330" r="18587" b="2443"/>
          <a:stretch/>
        </p:blipFill>
        <p:spPr>
          <a:xfrm>
            <a:off x="2925117" y="2932289"/>
            <a:ext cx="6341766" cy="3355622"/>
          </a:xfrm>
          <a:prstGeom prst="rect">
            <a:avLst/>
          </a:prstGeom>
        </p:spPr>
      </p:pic>
    </p:spTree>
    <p:extLst>
      <p:ext uri="{BB962C8B-B14F-4D97-AF65-F5344CB8AC3E}">
        <p14:creationId xmlns:p14="http://schemas.microsoft.com/office/powerpoint/2010/main" val="2519960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Composition of the Unemployed </a:t>
            </a:r>
            <a:br>
              <a:rPr lang="en-US" dirty="0"/>
            </a:br>
            <a:r>
              <a:rPr lang="en-US" dirty="0"/>
              <a:t>by Reason in 2020 </a:t>
            </a:r>
            <a:r>
              <a:rPr lang="en-US" sz="3200" i="1" dirty="0"/>
              <a:t>(February)</a:t>
            </a:r>
            <a:endParaRPr lang="en-US" i="1" dirty="0"/>
          </a:p>
        </p:txBody>
      </p:sp>
      <p:sp>
        <p:nvSpPr>
          <p:cNvPr id="3" name="Text Placeholder 2">
            <a:extLst>
              <a:ext uri="{FF2B5EF4-FFF2-40B4-BE49-F238E27FC236}">
                <a16:creationId xmlns:a16="http://schemas.microsoft.com/office/drawing/2014/main" id="{8C204A86-0781-4646-A3A8-80C207680E9C}"/>
              </a:ext>
            </a:extLst>
          </p:cNvPr>
          <p:cNvSpPr>
            <a:spLocks noGrp="1"/>
          </p:cNvSpPr>
          <p:nvPr>
            <p:ph type="body" sz="quarter" idx="17"/>
          </p:nvPr>
        </p:nvSpPr>
        <p:spPr>
          <a:xfrm>
            <a:off x="743576" y="1646767"/>
            <a:ext cx="4991179" cy="4394200"/>
          </a:xfrm>
        </p:spPr>
        <p:txBody>
          <a:bodyPr/>
          <a:lstStyle/>
          <a:p>
            <a:pPr>
              <a:lnSpc>
                <a:spcPct val="100000"/>
              </a:lnSpc>
              <a:spcBef>
                <a:spcPts val="1600"/>
              </a:spcBef>
            </a:pPr>
            <a:r>
              <a:rPr lang="en-US" dirty="0"/>
              <a:t>There are various reasons why persons were unemployed in February of 2020.</a:t>
            </a:r>
          </a:p>
          <a:p>
            <a:pPr>
              <a:lnSpc>
                <a:spcPct val="100000"/>
              </a:lnSpc>
              <a:spcBef>
                <a:spcPts val="1600"/>
              </a:spcBef>
            </a:pPr>
            <a:r>
              <a:rPr lang="en-US" dirty="0"/>
              <a:t>One-third (33.1%) of the unemployed were dismissed from their previous jobs.</a:t>
            </a:r>
          </a:p>
          <a:p>
            <a:pPr>
              <a:lnSpc>
                <a:spcPct val="100000"/>
              </a:lnSpc>
              <a:spcBef>
                <a:spcPts val="1600"/>
              </a:spcBef>
            </a:pPr>
            <a:r>
              <a:rPr lang="en-US" dirty="0"/>
              <a:t>Two-fifths (39.7%) of the unemployed were either new entrants or reentrants into the labor force.</a:t>
            </a:r>
          </a:p>
        </p:txBody>
      </p:sp>
      <p:pic>
        <p:nvPicPr>
          <p:cNvPr id="6" name="Picture 5" descr="Chart, pie chart&#10;&#10;Description automatically generated">
            <a:extLst>
              <a:ext uri="{FF2B5EF4-FFF2-40B4-BE49-F238E27FC236}">
                <a16:creationId xmlns:a16="http://schemas.microsoft.com/office/drawing/2014/main" id="{52B3F04C-CB01-7442-8698-E4286157C97A}"/>
              </a:ext>
            </a:extLst>
          </p:cNvPr>
          <p:cNvPicPr>
            <a:picLocks noChangeAspect="1"/>
          </p:cNvPicPr>
          <p:nvPr/>
        </p:nvPicPr>
        <p:blipFill rotWithShape="1">
          <a:blip r:embed="rId3"/>
          <a:srcRect l="42348" t="5575" r="7525" b="7070"/>
          <a:stretch/>
        </p:blipFill>
        <p:spPr>
          <a:xfrm>
            <a:off x="5844823" y="1546578"/>
            <a:ext cx="5508977" cy="4594578"/>
          </a:xfrm>
          <a:prstGeom prst="rect">
            <a:avLst/>
          </a:prstGeom>
        </p:spPr>
      </p:pic>
    </p:spTree>
    <p:extLst>
      <p:ext uri="{BB962C8B-B14F-4D97-AF65-F5344CB8AC3E}">
        <p14:creationId xmlns:p14="http://schemas.microsoft.com/office/powerpoint/2010/main" val="2672847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500"/>
              </a:lnSpc>
            </a:pPr>
            <a:r>
              <a:rPr lang="en-US" dirty="0"/>
              <a:t>The Unemployment Rate</a:t>
            </a:r>
            <a:br>
              <a:rPr lang="en-US" dirty="0"/>
            </a:br>
            <a:r>
              <a:rPr lang="en-US" dirty="0"/>
              <a:t>By Age and Gender: February 2020</a:t>
            </a:r>
          </a:p>
        </p:txBody>
      </p:sp>
      <p:sp>
        <p:nvSpPr>
          <p:cNvPr id="3" name="Text Placeholder 2">
            <a:extLst>
              <a:ext uri="{FF2B5EF4-FFF2-40B4-BE49-F238E27FC236}">
                <a16:creationId xmlns:a16="http://schemas.microsoft.com/office/drawing/2014/main" id="{1E37CC43-804E-2443-83AB-C6672BA01466}"/>
              </a:ext>
            </a:extLst>
          </p:cNvPr>
          <p:cNvSpPr>
            <a:spLocks noGrp="1"/>
          </p:cNvSpPr>
          <p:nvPr>
            <p:ph type="body" sz="quarter" idx="17"/>
          </p:nvPr>
        </p:nvSpPr>
        <p:spPr>
          <a:xfrm>
            <a:off x="743577" y="1638300"/>
            <a:ext cx="3436537" cy="4394200"/>
          </a:xfrm>
        </p:spPr>
        <p:txBody>
          <a:bodyPr/>
          <a:lstStyle/>
          <a:p>
            <a:pPr>
              <a:lnSpc>
                <a:spcPct val="100000"/>
              </a:lnSpc>
              <a:spcBef>
                <a:spcPts val="1600"/>
              </a:spcBef>
            </a:pPr>
            <a:r>
              <a:rPr lang="en-US" dirty="0"/>
              <a:t>In 2020, the unemployment rate was 3.6% for men and 3.4% for women.</a:t>
            </a:r>
          </a:p>
          <a:p>
            <a:pPr>
              <a:lnSpc>
                <a:spcPct val="100000"/>
              </a:lnSpc>
              <a:spcBef>
                <a:spcPts val="1600"/>
              </a:spcBef>
            </a:pPr>
            <a:r>
              <a:rPr lang="en-US" dirty="0"/>
              <a:t>The unemployment rates of younger men are higher than the rates for women.</a:t>
            </a:r>
          </a:p>
          <a:p>
            <a:pPr>
              <a:lnSpc>
                <a:spcPct val="100000"/>
              </a:lnSpc>
              <a:spcBef>
                <a:spcPts val="1600"/>
              </a:spcBef>
            </a:pPr>
            <a:r>
              <a:rPr lang="en-US" dirty="0"/>
              <a:t>The unemployment rate itself was also much higher for those under the age of 25 than for those over the age of 25.</a:t>
            </a:r>
          </a:p>
        </p:txBody>
      </p:sp>
      <p:sp>
        <p:nvSpPr>
          <p:cNvPr id="185" name="Freeform 5"/>
          <p:cNvSpPr>
            <a:spLocks/>
          </p:cNvSpPr>
          <p:nvPr/>
        </p:nvSpPr>
        <p:spPr bwMode="auto">
          <a:xfrm>
            <a:off x="6664419" y="2153998"/>
            <a:ext cx="4875212" cy="3060700"/>
          </a:xfrm>
          <a:custGeom>
            <a:avLst/>
            <a:gdLst>
              <a:gd name="T0" fmla="*/ 9215 w 9215"/>
              <a:gd name="T1" fmla="*/ 5783 h 5783"/>
              <a:gd name="T2" fmla="*/ 9215 w 9215"/>
              <a:gd name="T3" fmla="*/ 0 h 5783"/>
              <a:gd name="T4" fmla="*/ 0 w 9215"/>
              <a:gd name="T5" fmla="*/ 0 h 5783"/>
              <a:gd name="T6" fmla="*/ 0 w 9215"/>
              <a:gd name="T7" fmla="*/ 5783 h 5783"/>
              <a:gd name="T8" fmla="*/ 9215 w 9215"/>
              <a:gd name="T9" fmla="*/ 5783 h 5783"/>
              <a:gd name="T10" fmla="*/ 9215 w 9215"/>
              <a:gd name="T11" fmla="*/ 5783 h 5783"/>
              <a:gd name="T12" fmla="*/ 0 60000 65536"/>
              <a:gd name="T13" fmla="*/ 0 60000 65536"/>
              <a:gd name="T14" fmla="*/ 0 60000 65536"/>
              <a:gd name="T15" fmla="*/ 0 60000 65536"/>
              <a:gd name="T16" fmla="*/ 0 60000 65536"/>
              <a:gd name="T17" fmla="*/ 0 60000 65536"/>
              <a:gd name="T18" fmla="*/ 0 w 9215"/>
              <a:gd name="T19" fmla="*/ 0 h 5783"/>
              <a:gd name="T20" fmla="*/ 9215 w 9215"/>
              <a:gd name="T21" fmla="*/ 5783 h 5783"/>
            </a:gdLst>
            <a:ahLst/>
            <a:cxnLst>
              <a:cxn ang="T12">
                <a:pos x="T0" y="T1"/>
              </a:cxn>
              <a:cxn ang="T13">
                <a:pos x="T2" y="T3"/>
              </a:cxn>
              <a:cxn ang="T14">
                <a:pos x="T4" y="T5"/>
              </a:cxn>
              <a:cxn ang="T15">
                <a:pos x="T6" y="T7"/>
              </a:cxn>
              <a:cxn ang="T16">
                <a:pos x="T8" y="T9"/>
              </a:cxn>
              <a:cxn ang="T17">
                <a:pos x="T10" y="T11"/>
              </a:cxn>
            </a:cxnLst>
            <a:rect l="T18" t="T19" r="T20" b="T21"/>
            <a:pathLst>
              <a:path w="9215" h="5783">
                <a:moveTo>
                  <a:pt x="9215" y="5783"/>
                </a:moveTo>
                <a:lnTo>
                  <a:pt x="9215" y="0"/>
                </a:lnTo>
                <a:lnTo>
                  <a:pt x="0" y="0"/>
                </a:lnTo>
                <a:lnTo>
                  <a:pt x="0" y="5783"/>
                </a:lnTo>
                <a:lnTo>
                  <a:pt x="9215" y="5783"/>
                </a:lnTo>
                <a:close/>
              </a:path>
            </a:pathLst>
          </a:custGeom>
          <a:noFill/>
          <a:ln w="9525">
            <a:noFill/>
            <a:round/>
            <a:headEnd/>
            <a:tailEnd/>
          </a:ln>
        </p:spPr>
        <p:txBody>
          <a:bodyPr>
            <a:prstTxWarp prst="textNoShape">
              <a:avLst/>
            </a:prstTxWarp>
          </a:bodyPr>
          <a:lstStyle/>
          <a:p>
            <a:endParaRPr lang="en-US" sz="1500">
              <a:latin typeface="+mj-lt"/>
              <a:cs typeface="Times New Roman" pitchFamily="18" charset="0"/>
            </a:endParaRPr>
          </a:p>
        </p:txBody>
      </p:sp>
      <p:graphicFrame>
        <p:nvGraphicFramePr>
          <p:cNvPr id="6" name="Chart 5">
            <a:extLst>
              <a:ext uri="{FF2B5EF4-FFF2-40B4-BE49-F238E27FC236}">
                <a16:creationId xmlns:a16="http://schemas.microsoft.com/office/drawing/2014/main" id="{B625E507-0374-AF4E-A5E3-41CEBB986A93}"/>
              </a:ext>
            </a:extLst>
          </p:cNvPr>
          <p:cNvGraphicFramePr/>
          <p:nvPr>
            <p:extLst>
              <p:ext uri="{D42A27DB-BD31-4B8C-83A1-F6EECF244321}">
                <p14:modId xmlns:p14="http://schemas.microsoft.com/office/powerpoint/2010/main" val="1608703958"/>
              </p:ext>
            </p:extLst>
          </p:nvPr>
        </p:nvGraphicFramePr>
        <p:xfrm>
          <a:off x="4404360" y="1625950"/>
          <a:ext cx="2468880" cy="465948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A248BEC1-F056-164A-AA58-1B776E37E751}"/>
              </a:ext>
            </a:extLst>
          </p:cNvPr>
          <p:cNvGraphicFramePr/>
          <p:nvPr>
            <p:extLst>
              <p:ext uri="{D42A27DB-BD31-4B8C-83A1-F6EECF244321}">
                <p14:modId xmlns:p14="http://schemas.microsoft.com/office/powerpoint/2010/main" val="1767112451"/>
              </p:ext>
            </p:extLst>
          </p:nvPr>
        </p:nvGraphicFramePr>
        <p:xfrm>
          <a:off x="6873240" y="1625950"/>
          <a:ext cx="2194560" cy="46634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CB912659-59DF-7B43-A0AB-D17F3AA056EC}"/>
              </a:ext>
            </a:extLst>
          </p:cNvPr>
          <p:cNvGraphicFramePr/>
          <p:nvPr>
            <p:extLst>
              <p:ext uri="{D42A27DB-BD31-4B8C-83A1-F6EECF244321}">
                <p14:modId xmlns:p14="http://schemas.microsoft.com/office/powerpoint/2010/main" val="1678606349"/>
              </p:ext>
            </p:extLst>
          </p:nvPr>
        </p:nvGraphicFramePr>
        <p:xfrm>
          <a:off x="9067800" y="1629901"/>
          <a:ext cx="2286000" cy="4659489"/>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C13AF461-EB2E-E949-8059-8C4DCABC8668}"/>
              </a:ext>
            </a:extLst>
          </p:cNvPr>
          <p:cNvSpPr txBox="1"/>
          <p:nvPr/>
        </p:nvSpPr>
        <p:spPr>
          <a:xfrm rot="16200000">
            <a:off x="10565695" y="4652359"/>
            <a:ext cx="1593385" cy="200055"/>
          </a:xfrm>
          <a:prstGeom prst="rect">
            <a:avLst/>
          </a:prstGeom>
          <a:noFill/>
          <a:effectLst/>
        </p:spPr>
        <p:txBody>
          <a:bodyPr wrap="none" lIns="0" tIns="0" rIns="0" rtlCol="0" anchor="b">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Source: http://</a:t>
            </a:r>
            <a:r>
              <a:rPr lang="en-US" sz="1000" dirty="0" err="1">
                <a:latin typeface="Open Sans" panose="020B0606030504020204" pitchFamily="34" charset="0"/>
                <a:ea typeface="Open Sans" panose="020B0606030504020204" pitchFamily="34" charset="0"/>
                <a:cs typeface="Open Sans" panose="020B0606030504020204" pitchFamily="34" charset="0"/>
              </a:rPr>
              <a:t>www.bls.gov</a:t>
            </a:r>
            <a:r>
              <a:rPr lang="en-US" sz="10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222711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1285639207"/>
              </p:ext>
            </p:extLst>
          </p:nvPr>
        </p:nvGraphicFramePr>
        <p:xfrm>
          <a:off x="1403798" y="1537069"/>
          <a:ext cx="9324303" cy="47539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45871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541773529"/>
              </p:ext>
            </p:extLst>
          </p:nvPr>
        </p:nvGraphicFramePr>
        <p:xfrm>
          <a:off x="1403798" y="1738951"/>
          <a:ext cx="9324303"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8537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Three Types of Unemployment</a:t>
            </a:r>
          </a:p>
        </p:txBody>
      </p:sp>
    </p:spTree>
    <p:extLst>
      <p:ext uri="{BB962C8B-B14F-4D97-AF65-F5344CB8AC3E}">
        <p14:creationId xmlns:p14="http://schemas.microsoft.com/office/powerpoint/2010/main" val="3963505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Three Types of Unemployment</a:t>
            </a:r>
          </a:p>
        </p:txBody>
      </p:sp>
      <p:graphicFrame>
        <p:nvGraphicFramePr>
          <p:cNvPr id="2" name="Diagram 1">
            <a:extLst>
              <a:ext uri="{FF2B5EF4-FFF2-40B4-BE49-F238E27FC236}">
                <a16:creationId xmlns:a16="http://schemas.microsoft.com/office/drawing/2014/main" id="{03D91158-D587-EE44-89FD-1EC66076CD26}"/>
              </a:ext>
            </a:extLst>
          </p:cNvPr>
          <p:cNvGraphicFramePr/>
          <p:nvPr>
            <p:extLst>
              <p:ext uri="{D42A27DB-BD31-4B8C-83A1-F6EECF244321}">
                <p14:modId xmlns:p14="http://schemas.microsoft.com/office/powerpoint/2010/main" val="2298165483"/>
              </p:ext>
            </p:extLst>
          </p:nvPr>
        </p:nvGraphicFramePr>
        <p:xfrm>
          <a:off x="2032000" y="1037231"/>
          <a:ext cx="8128000" cy="39979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2984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70EF5-A7BE-4E4D-B6DF-7779D65A2F2B}"/>
              </a:ext>
            </a:extLst>
          </p:cNvPr>
          <p:cNvSpPr>
            <a:spLocks noGrp="1"/>
          </p:cNvSpPr>
          <p:nvPr>
            <p:ph type="title"/>
          </p:nvPr>
        </p:nvSpPr>
        <p:spPr/>
        <p:txBody>
          <a:bodyPr/>
          <a:lstStyle/>
          <a:p>
            <a:r>
              <a:rPr lang="en-US" dirty="0"/>
              <a:t>Entrepreneurs Who have</a:t>
            </a:r>
            <a:br>
              <a:rPr lang="en-US" dirty="0"/>
            </a:br>
            <a:r>
              <a:rPr lang="en-US" dirty="0"/>
              <a:t>Changed Our Lives: Sergey Brin and Larry Page</a:t>
            </a:r>
          </a:p>
        </p:txBody>
      </p:sp>
      <p:graphicFrame>
        <p:nvGraphicFramePr>
          <p:cNvPr id="4" name="Diagram 3">
            <a:extLst>
              <a:ext uri="{FF2B5EF4-FFF2-40B4-BE49-F238E27FC236}">
                <a16:creationId xmlns:a16="http://schemas.microsoft.com/office/drawing/2014/main" id="{7E9E3EF3-E935-9B42-A810-F4A9B0594B6F}"/>
              </a:ext>
            </a:extLst>
          </p:cNvPr>
          <p:cNvGraphicFramePr/>
          <p:nvPr>
            <p:extLst>
              <p:ext uri="{D42A27DB-BD31-4B8C-83A1-F6EECF244321}">
                <p14:modId xmlns:p14="http://schemas.microsoft.com/office/powerpoint/2010/main" val="445501111"/>
              </p:ext>
            </p:extLst>
          </p:nvPr>
        </p:nvGraphicFramePr>
        <p:xfrm>
          <a:off x="3949148" y="1638300"/>
          <a:ext cx="7509566" cy="4500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A7B7E71F-A315-8E4C-BC19-223A751591E2}"/>
              </a:ext>
            </a:extLst>
          </p:cNvPr>
          <p:cNvPicPr>
            <a:picLocks noChangeAspect="1"/>
          </p:cNvPicPr>
          <p:nvPr/>
        </p:nvPicPr>
        <p:blipFill>
          <a:blip r:embed="rId8"/>
          <a:srcRect/>
          <a:stretch/>
        </p:blipFill>
        <p:spPr>
          <a:xfrm>
            <a:off x="1664553" y="1638299"/>
            <a:ext cx="1828800" cy="2102856"/>
          </a:xfrm>
          <a:prstGeom prst="rect">
            <a:avLst/>
          </a:prstGeom>
          <a:effectLst>
            <a:outerShdw dist="76200" dir="2700000" algn="tl" rotWithShape="0">
              <a:schemeClr val="accent3"/>
            </a:outerShdw>
          </a:effectLst>
        </p:spPr>
      </p:pic>
      <p:sp>
        <p:nvSpPr>
          <p:cNvPr id="3" name="TextBox 2">
            <a:extLst>
              <a:ext uri="{FF2B5EF4-FFF2-40B4-BE49-F238E27FC236}">
                <a16:creationId xmlns:a16="http://schemas.microsoft.com/office/drawing/2014/main" id="{9B498D9E-001E-5549-A917-6F8C06E6BC0E}"/>
              </a:ext>
            </a:extLst>
          </p:cNvPr>
          <p:cNvSpPr txBox="1"/>
          <p:nvPr/>
        </p:nvSpPr>
        <p:spPr>
          <a:xfrm rot="16200000">
            <a:off x="420783" y="2497385"/>
            <a:ext cx="2287486" cy="200055"/>
          </a:xfrm>
          <a:prstGeom prst="rect">
            <a:avLst/>
          </a:prstGeom>
          <a:noFill/>
          <a:effectLst/>
        </p:spPr>
        <p:txBody>
          <a:bodyPr wrap="none" lIns="0" tIns="0" rIns="0" rtlCol="0" anchor="b">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Xavier Collin/Image Press Agency/</a:t>
            </a:r>
            <a:r>
              <a:rPr lang="en-US" sz="1000" dirty="0" err="1">
                <a:latin typeface="Open Sans" panose="020B0606030504020204" pitchFamily="34" charset="0"/>
                <a:ea typeface="Open Sans" panose="020B0606030504020204" pitchFamily="34" charset="0"/>
                <a:cs typeface="Open Sans" panose="020B0606030504020204" pitchFamily="34" charset="0"/>
              </a:rPr>
              <a:t>Alamy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15D53092-AE78-B343-9441-BA324883829A}"/>
              </a:ext>
            </a:extLst>
          </p:cNvPr>
          <p:cNvSpPr txBox="1"/>
          <p:nvPr/>
        </p:nvSpPr>
        <p:spPr>
          <a:xfrm rot="16200000">
            <a:off x="645203" y="4971822"/>
            <a:ext cx="1684757" cy="353943"/>
          </a:xfrm>
          <a:prstGeom prst="rect">
            <a:avLst/>
          </a:prstGeom>
          <a:noFill/>
          <a:effectLst/>
        </p:spPr>
        <p:txBody>
          <a:bodyPr wrap="none" lIns="0" tIns="0" rIns="0" rtlCol="0" anchor="b">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CHRISTOPH DERNBACH/</a:t>
            </a:r>
            <a:r>
              <a:rPr lang="en-US" sz="1000" dirty="0" err="1">
                <a:latin typeface="Open Sans" panose="020B0606030504020204" pitchFamily="34" charset="0"/>
                <a:ea typeface="Open Sans" panose="020B0606030504020204" pitchFamily="34" charset="0"/>
                <a:cs typeface="Open Sans" panose="020B0606030504020204" pitchFamily="34" charset="0"/>
              </a:rPr>
              <a:t>dpa</a:t>
            </a:r>
            <a:r>
              <a:rPr lang="en-US" sz="1000" dirty="0">
                <a:latin typeface="Open Sans" panose="020B0606030504020204" pitchFamily="34" charset="0"/>
                <a:ea typeface="Open Sans" panose="020B0606030504020204" pitchFamily="34" charset="0"/>
                <a:cs typeface="Open Sans" panose="020B0606030504020204" pitchFamily="34" charset="0"/>
              </a:rPr>
              <a:t>/</a:t>
            </a:r>
          </a:p>
          <a:p>
            <a:r>
              <a:rPr lang="en-US" sz="1000" dirty="0" err="1">
                <a:latin typeface="Open Sans" panose="020B0606030504020204" pitchFamily="34" charset="0"/>
                <a:ea typeface="Open Sans" panose="020B0606030504020204" pitchFamily="34" charset="0"/>
                <a:cs typeface="Open Sans" panose="020B0606030504020204" pitchFamily="34" charset="0"/>
              </a:rPr>
              <a:t>Alamy</a:t>
            </a:r>
            <a:r>
              <a:rPr lang="en-US" sz="1000" dirty="0">
                <a:latin typeface="Open Sans" panose="020B0606030504020204" pitchFamily="34" charset="0"/>
                <a:ea typeface="Open Sans" panose="020B0606030504020204" pitchFamily="34" charset="0"/>
                <a:cs typeface="Open Sans" panose="020B0606030504020204" pitchFamily="34" charset="0"/>
              </a:rPr>
              <a:t> Live News/</a:t>
            </a:r>
            <a:r>
              <a:rPr lang="en-US" sz="1000" dirty="0" err="1">
                <a:latin typeface="Open Sans" panose="020B0606030504020204" pitchFamily="34" charset="0"/>
                <a:ea typeface="Open Sans" panose="020B0606030504020204" pitchFamily="34" charset="0"/>
                <a:cs typeface="Open Sans" panose="020B0606030504020204" pitchFamily="34" charset="0"/>
              </a:rPr>
              <a:t>Alamy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4FEFC146-6994-8F42-8351-9D85E43AD3FB}"/>
              </a:ext>
            </a:extLst>
          </p:cNvPr>
          <p:cNvPicPr>
            <a:picLocks noChangeAspect="1"/>
          </p:cNvPicPr>
          <p:nvPr/>
        </p:nvPicPr>
        <p:blipFill>
          <a:blip r:embed="rId9"/>
          <a:srcRect/>
          <a:stretch/>
        </p:blipFill>
        <p:spPr>
          <a:xfrm>
            <a:off x="1664553" y="3888316"/>
            <a:ext cx="1828800" cy="2102856"/>
          </a:xfrm>
          <a:prstGeom prst="rect">
            <a:avLst/>
          </a:prstGeom>
          <a:effectLst>
            <a:outerShdw dist="76200" dir="2700000" algn="tl" rotWithShape="0">
              <a:schemeClr val="accent3"/>
            </a:outerShdw>
          </a:effectLst>
        </p:spPr>
      </p:pic>
    </p:spTree>
    <p:extLst>
      <p:ext uri="{BB962C8B-B14F-4D97-AF65-F5344CB8AC3E}">
        <p14:creationId xmlns:p14="http://schemas.microsoft.com/office/powerpoint/2010/main" val="904469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US" dirty="0"/>
              <a:t>Three Types of Unemployment</a:t>
            </a:r>
          </a:p>
        </p:txBody>
      </p:sp>
      <p:graphicFrame>
        <p:nvGraphicFramePr>
          <p:cNvPr id="2" name="Diagram 1">
            <a:extLst>
              <a:ext uri="{FF2B5EF4-FFF2-40B4-BE49-F238E27FC236}">
                <a16:creationId xmlns:a16="http://schemas.microsoft.com/office/drawing/2014/main" id="{6B6BC03D-0CF0-0945-A5E8-393CE82F6215}"/>
              </a:ext>
            </a:extLst>
          </p:cNvPr>
          <p:cNvGraphicFramePr/>
          <p:nvPr>
            <p:extLst>
              <p:ext uri="{D42A27DB-BD31-4B8C-83A1-F6EECF244321}">
                <p14:modId xmlns:p14="http://schemas.microsoft.com/office/powerpoint/2010/main" val="1292187322"/>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16181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Full Employment and the</a:t>
            </a:r>
            <a:br>
              <a:rPr lang="en-US" dirty="0"/>
            </a:br>
            <a:r>
              <a:rPr lang="en-US" dirty="0"/>
              <a:t>Natural Rate of Unemployment</a:t>
            </a:r>
          </a:p>
        </p:txBody>
      </p:sp>
    </p:spTree>
    <p:extLst>
      <p:ext uri="{BB962C8B-B14F-4D97-AF65-F5344CB8AC3E}">
        <p14:creationId xmlns:p14="http://schemas.microsoft.com/office/powerpoint/2010/main" val="1192226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The Concept of Full Employment</a:t>
            </a:r>
          </a:p>
        </p:txBody>
      </p:sp>
      <p:graphicFrame>
        <p:nvGraphicFramePr>
          <p:cNvPr id="2" name="Diagram 1">
            <a:extLst>
              <a:ext uri="{FF2B5EF4-FFF2-40B4-BE49-F238E27FC236}">
                <a16:creationId xmlns:a16="http://schemas.microsoft.com/office/drawing/2014/main" id="{685CCC91-F318-2E45-912D-FB780D8DAF1F}"/>
              </a:ext>
            </a:extLst>
          </p:cNvPr>
          <p:cNvGraphicFramePr/>
          <p:nvPr>
            <p:extLst>
              <p:ext uri="{D42A27DB-BD31-4B8C-83A1-F6EECF244321}">
                <p14:modId xmlns:p14="http://schemas.microsoft.com/office/powerpoint/2010/main" val="692183587"/>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590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pPr>
              <a:lnSpc>
                <a:spcPts val="3500"/>
              </a:lnSpc>
            </a:pPr>
            <a:r>
              <a:rPr lang="en-US" dirty="0"/>
              <a:t>The Concept of the Natural Rate of Employment</a:t>
            </a:r>
          </a:p>
        </p:txBody>
      </p:sp>
      <p:graphicFrame>
        <p:nvGraphicFramePr>
          <p:cNvPr id="2" name="Diagram 1">
            <a:extLst>
              <a:ext uri="{FF2B5EF4-FFF2-40B4-BE49-F238E27FC236}">
                <a16:creationId xmlns:a16="http://schemas.microsoft.com/office/drawing/2014/main" id="{D0304AE0-1B12-E84C-A027-0917A04C7DE5}"/>
              </a:ext>
            </a:extLst>
          </p:cNvPr>
          <p:cNvGraphicFramePr/>
          <p:nvPr>
            <p:extLst>
              <p:ext uri="{D42A27DB-BD31-4B8C-83A1-F6EECF244321}">
                <p14:modId xmlns:p14="http://schemas.microsoft.com/office/powerpoint/2010/main" val="3438143804"/>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8715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Actual and Potential GDP</a:t>
            </a:r>
          </a:p>
        </p:txBody>
      </p:sp>
    </p:spTree>
    <p:extLst>
      <p:ext uri="{BB962C8B-B14F-4D97-AF65-F5344CB8AC3E}">
        <p14:creationId xmlns:p14="http://schemas.microsoft.com/office/powerpoint/2010/main" val="21347671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Actual and Potential GDP</a:t>
            </a:r>
          </a:p>
        </p:txBody>
      </p:sp>
      <p:graphicFrame>
        <p:nvGraphicFramePr>
          <p:cNvPr id="2" name="Diagram 1">
            <a:extLst>
              <a:ext uri="{FF2B5EF4-FFF2-40B4-BE49-F238E27FC236}">
                <a16:creationId xmlns:a16="http://schemas.microsoft.com/office/drawing/2014/main" id="{A6A03633-0A53-BF47-AE4B-B4FC39540612}"/>
              </a:ext>
            </a:extLst>
          </p:cNvPr>
          <p:cNvGraphicFramePr/>
          <p:nvPr>
            <p:extLst>
              <p:ext uri="{D42A27DB-BD31-4B8C-83A1-F6EECF244321}">
                <p14:modId xmlns:p14="http://schemas.microsoft.com/office/powerpoint/2010/main" val="3838797575"/>
              </p:ext>
            </p:extLst>
          </p:nvPr>
        </p:nvGraphicFramePr>
        <p:xfrm>
          <a:off x="2032000" y="1037230"/>
          <a:ext cx="8128000" cy="33447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88474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Actual and Potential GDP, 1960-2020</a:t>
            </a:r>
          </a:p>
        </p:txBody>
      </p:sp>
      <p:sp>
        <p:nvSpPr>
          <p:cNvPr id="4" name="Text Placeholder 3">
            <a:extLst>
              <a:ext uri="{FF2B5EF4-FFF2-40B4-BE49-F238E27FC236}">
                <a16:creationId xmlns:a16="http://schemas.microsoft.com/office/drawing/2014/main" id="{EE34536D-9515-E54A-BC86-D7DBDA7479E7}"/>
              </a:ext>
            </a:extLst>
          </p:cNvPr>
          <p:cNvSpPr>
            <a:spLocks noGrp="1"/>
          </p:cNvSpPr>
          <p:nvPr>
            <p:ph type="body" sz="quarter" idx="17"/>
          </p:nvPr>
        </p:nvSpPr>
        <p:spPr>
          <a:xfrm>
            <a:off x="743577" y="1638301"/>
            <a:ext cx="3757172" cy="2767444"/>
          </a:xfrm>
        </p:spPr>
        <p:txBody>
          <a:bodyPr/>
          <a:lstStyle/>
          <a:p>
            <a:pPr>
              <a:lnSpc>
                <a:spcPct val="100000"/>
              </a:lnSpc>
              <a:spcBef>
                <a:spcPts val="1600"/>
              </a:spcBef>
            </a:pPr>
            <a:r>
              <a:rPr lang="en-US" dirty="0"/>
              <a:t>Here we illustrate both actual GDP and potential GDP.</a:t>
            </a:r>
          </a:p>
          <a:p>
            <a:pPr>
              <a:lnSpc>
                <a:spcPct val="100000"/>
              </a:lnSpc>
              <a:spcBef>
                <a:spcPts val="1600"/>
              </a:spcBef>
            </a:pPr>
            <a:r>
              <a:rPr lang="en-US" dirty="0"/>
              <a:t>Note the gap between actual and potential GDP during periods of recession.</a:t>
            </a:r>
          </a:p>
        </p:txBody>
      </p:sp>
      <p:pic>
        <p:nvPicPr>
          <p:cNvPr id="7" name="Picture 6" descr="Chart, line chart&#10;&#10;Description automatically generated">
            <a:extLst>
              <a:ext uri="{FF2B5EF4-FFF2-40B4-BE49-F238E27FC236}">
                <a16:creationId xmlns:a16="http://schemas.microsoft.com/office/drawing/2014/main" id="{0FCADF88-A8D7-3841-BF3D-F3E6D2A04F9C}"/>
              </a:ext>
            </a:extLst>
          </p:cNvPr>
          <p:cNvPicPr>
            <a:picLocks noChangeAspect="1"/>
          </p:cNvPicPr>
          <p:nvPr/>
        </p:nvPicPr>
        <p:blipFill rotWithShape="1">
          <a:blip r:embed="rId2"/>
          <a:srcRect l="18078" t="22931" r="8625" b="7777"/>
          <a:stretch/>
        </p:blipFill>
        <p:spPr>
          <a:xfrm>
            <a:off x="4651001" y="1638301"/>
            <a:ext cx="6702799" cy="3881241"/>
          </a:xfrm>
          <a:prstGeom prst="rect">
            <a:avLst/>
          </a:prstGeom>
        </p:spPr>
      </p:pic>
      <p:sp>
        <p:nvSpPr>
          <p:cNvPr id="5" name="TextBox 4">
            <a:extLst>
              <a:ext uri="{FF2B5EF4-FFF2-40B4-BE49-F238E27FC236}">
                <a16:creationId xmlns:a16="http://schemas.microsoft.com/office/drawing/2014/main" id="{4DC3C2F6-31C5-854D-8E76-D0D3C31D3083}"/>
              </a:ext>
            </a:extLst>
          </p:cNvPr>
          <p:cNvSpPr txBox="1"/>
          <p:nvPr/>
        </p:nvSpPr>
        <p:spPr>
          <a:xfrm>
            <a:off x="4651001" y="5319487"/>
            <a:ext cx="1543692" cy="200055"/>
          </a:xfrm>
          <a:prstGeom prst="rect">
            <a:avLst/>
          </a:prstGeom>
          <a:noFill/>
          <a:effectLst/>
        </p:spPr>
        <p:txBody>
          <a:bodyPr wrap="none" lIns="0" tIns="0" rIns="0" rtlCol="0" anchor="b">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Source: http://</a:t>
            </a:r>
            <a:r>
              <a:rPr lang="en-US" sz="1000" dirty="0" err="1">
                <a:latin typeface="Open Sans" panose="020B0606030504020204" pitchFamily="34" charset="0"/>
                <a:ea typeface="Open Sans" panose="020B0606030504020204" pitchFamily="34" charset="0"/>
                <a:cs typeface="Open Sans" panose="020B0606030504020204" pitchFamily="34" charset="0"/>
              </a:rPr>
              <a:t>www.bls.gov</a:t>
            </a:r>
            <a:r>
              <a:rPr lang="en-US" sz="10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29300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673751150"/>
              </p:ext>
            </p:extLst>
          </p:nvPr>
        </p:nvGraphicFramePr>
        <p:xfrm>
          <a:off x="1403798" y="1738951"/>
          <a:ext cx="9324303" cy="45787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0555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623335988"/>
              </p:ext>
            </p:extLst>
          </p:nvPr>
        </p:nvGraphicFramePr>
        <p:xfrm>
          <a:off x="1403798" y="1738951"/>
          <a:ext cx="9324303"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20678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The Effects of Inflation</a:t>
            </a:r>
          </a:p>
        </p:txBody>
      </p:sp>
    </p:spTree>
    <p:extLst>
      <p:ext uri="{BB962C8B-B14F-4D97-AF65-F5344CB8AC3E}">
        <p14:creationId xmlns:p14="http://schemas.microsoft.com/office/powerpoint/2010/main" val="21188128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Inflation</a:t>
            </a:r>
          </a:p>
        </p:txBody>
      </p:sp>
      <p:graphicFrame>
        <p:nvGraphicFramePr>
          <p:cNvPr id="4" name="Diagram 3">
            <a:extLst>
              <a:ext uri="{FF2B5EF4-FFF2-40B4-BE49-F238E27FC236}">
                <a16:creationId xmlns:a16="http://schemas.microsoft.com/office/drawing/2014/main" id="{EF161187-1FBB-DA41-9E68-DC0A036B85DF}"/>
              </a:ext>
            </a:extLst>
          </p:cNvPr>
          <p:cNvGraphicFramePr/>
          <p:nvPr>
            <p:extLst>
              <p:ext uri="{D42A27DB-BD31-4B8C-83A1-F6EECF244321}">
                <p14:modId xmlns:p14="http://schemas.microsoft.com/office/powerpoint/2010/main" val="2453348748"/>
              </p:ext>
            </p:extLst>
          </p:nvPr>
        </p:nvGraphicFramePr>
        <p:xfrm>
          <a:off x="2032000" y="1037231"/>
          <a:ext cx="8128000" cy="39029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100653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Inflation Rate, 1956-2020</a:t>
            </a:r>
          </a:p>
        </p:txBody>
      </p:sp>
      <p:sp>
        <p:nvSpPr>
          <p:cNvPr id="5" name="Text Placeholder 4">
            <a:extLst>
              <a:ext uri="{FF2B5EF4-FFF2-40B4-BE49-F238E27FC236}">
                <a16:creationId xmlns:a16="http://schemas.microsoft.com/office/drawing/2014/main" id="{304F93BB-F256-9243-BD4F-3A83E94B0AA4}"/>
              </a:ext>
            </a:extLst>
          </p:cNvPr>
          <p:cNvSpPr>
            <a:spLocks noGrp="1"/>
          </p:cNvSpPr>
          <p:nvPr>
            <p:ph type="body" sz="quarter" idx="17"/>
          </p:nvPr>
        </p:nvSpPr>
        <p:spPr>
          <a:xfrm>
            <a:off x="541316" y="1638300"/>
            <a:ext cx="3353225" cy="4394200"/>
          </a:xfrm>
        </p:spPr>
        <p:txBody>
          <a:bodyPr>
            <a:noAutofit/>
          </a:bodyPr>
          <a:lstStyle/>
          <a:p>
            <a:pPr>
              <a:lnSpc>
                <a:spcPct val="110000"/>
              </a:lnSpc>
            </a:pPr>
            <a:r>
              <a:rPr lang="en-US" sz="1800" dirty="0"/>
              <a:t>Between 1956 and 1965, the general price level increased </a:t>
            </a:r>
            <a:br>
              <a:rPr lang="en-US" sz="1800" dirty="0"/>
            </a:br>
            <a:r>
              <a:rPr lang="en-US" sz="1800" dirty="0"/>
              <a:t>at an average annual rate of only 1.6%.</a:t>
            </a:r>
          </a:p>
          <a:p>
            <a:pPr>
              <a:lnSpc>
                <a:spcPct val="110000"/>
              </a:lnSpc>
            </a:pPr>
            <a:r>
              <a:rPr lang="en-US" sz="1800" dirty="0"/>
              <a:t>In contrast, the inflation rate averaged 9.2% from 1973 to 1981, reaching double-digits during several years.</a:t>
            </a:r>
          </a:p>
          <a:p>
            <a:pPr>
              <a:lnSpc>
                <a:spcPct val="110000"/>
              </a:lnSpc>
            </a:pPr>
            <a:r>
              <a:rPr lang="en-US" sz="1800" dirty="0"/>
              <a:t>During 1983-1999 the inflation rate was much lower (3.2%).</a:t>
            </a:r>
          </a:p>
          <a:p>
            <a:pPr>
              <a:lnSpc>
                <a:spcPct val="110000"/>
              </a:lnSpc>
            </a:pPr>
            <a:r>
              <a:rPr lang="en-US" sz="1800" dirty="0"/>
              <a:t>Since 2000, the inflation rate has been lower still (2.1%).</a:t>
            </a:r>
          </a:p>
        </p:txBody>
      </p:sp>
      <p:pic>
        <p:nvPicPr>
          <p:cNvPr id="7" name="Picture 6" descr="Chart&#10;&#10;Description automatically generated">
            <a:extLst>
              <a:ext uri="{FF2B5EF4-FFF2-40B4-BE49-F238E27FC236}">
                <a16:creationId xmlns:a16="http://schemas.microsoft.com/office/drawing/2014/main" id="{881EBEFB-7BA1-FB48-8E7A-39B2CF5E00E9}"/>
              </a:ext>
            </a:extLst>
          </p:cNvPr>
          <p:cNvPicPr>
            <a:picLocks noChangeAspect="1"/>
          </p:cNvPicPr>
          <p:nvPr/>
        </p:nvPicPr>
        <p:blipFill rotWithShape="1">
          <a:blip r:embed="rId2"/>
          <a:srcRect l="7168" t="29174" r="17495" b="3000"/>
          <a:stretch/>
        </p:blipFill>
        <p:spPr>
          <a:xfrm>
            <a:off x="3894542" y="1638300"/>
            <a:ext cx="7756141" cy="3740727"/>
          </a:xfrm>
          <a:prstGeom prst="rect">
            <a:avLst/>
          </a:prstGeom>
        </p:spPr>
      </p:pic>
    </p:spTree>
    <p:extLst>
      <p:ext uri="{BB962C8B-B14F-4D97-AF65-F5344CB8AC3E}">
        <p14:creationId xmlns:p14="http://schemas.microsoft.com/office/powerpoint/2010/main" val="17203780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Unanticipated and Anticipated Inflation</a:t>
            </a:r>
          </a:p>
        </p:txBody>
      </p:sp>
      <p:graphicFrame>
        <p:nvGraphicFramePr>
          <p:cNvPr id="4" name="Diagram 3">
            <a:extLst>
              <a:ext uri="{FF2B5EF4-FFF2-40B4-BE49-F238E27FC236}">
                <a16:creationId xmlns:a16="http://schemas.microsoft.com/office/drawing/2014/main" id="{3411B18C-0ECC-E546-BE19-744F2AFC7DAA}"/>
              </a:ext>
            </a:extLst>
          </p:cNvPr>
          <p:cNvGraphicFramePr/>
          <p:nvPr>
            <p:extLst>
              <p:ext uri="{D42A27DB-BD31-4B8C-83A1-F6EECF244321}">
                <p14:modId xmlns:p14="http://schemas.microsoft.com/office/powerpoint/2010/main" val="371118840"/>
              </p:ext>
            </p:extLst>
          </p:nvPr>
        </p:nvGraphicFramePr>
        <p:xfrm>
          <a:off x="2032000" y="1037230"/>
          <a:ext cx="8128000" cy="47104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886133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Inflation</a:t>
            </a:r>
          </a:p>
        </p:txBody>
      </p:sp>
      <p:graphicFrame>
        <p:nvGraphicFramePr>
          <p:cNvPr id="4" name="Diagram 3">
            <a:extLst>
              <a:ext uri="{FF2B5EF4-FFF2-40B4-BE49-F238E27FC236}">
                <a16:creationId xmlns:a16="http://schemas.microsoft.com/office/drawing/2014/main" id="{01190BE9-FC01-7549-A877-B585D351F06A}"/>
              </a:ext>
            </a:extLst>
          </p:cNvPr>
          <p:cNvGraphicFramePr/>
          <p:nvPr>
            <p:extLst>
              <p:ext uri="{D42A27DB-BD31-4B8C-83A1-F6EECF244321}">
                <p14:modId xmlns:p14="http://schemas.microsoft.com/office/powerpoint/2010/main" val="3955970185"/>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409877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Causes Inflation?</a:t>
            </a:r>
          </a:p>
        </p:txBody>
      </p:sp>
      <p:graphicFrame>
        <p:nvGraphicFramePr>
          <p:cNvPr id="4" name="Diagram 3">
            <a:extLst>
              <a:ext uri="{FF2B5EF4-FFF2-40B4-BE49-F238E27FC236}">
                <a16:creationId xmlns:a16="http://schemas.microsoft.com/office/drawing/2014/main" id="{EABDE2E0-5954-8040-9128-637244D92238}"/>
              </a:ext>
            </a:extLst>
          </p:cNvPr>
          <p:cNvGraphicFramePr/>
          <p:nvPr>
            <p:extLst>
              <p:ext uri="{D42A27DB-BD31-4B8C-83A1-F6EECF244321}">
                <p14:modId xmlns:p14="http://schemas.microsoft.com/office/powerpoint/2010/main" val="556890314"/>
              </p:ext>
            </p:extLst>
          </p:nvPr>
        </p:nvGraphicFramePr>
        <p:xfrm>
          <a:off x="2032000" y="1745674"/>
          <a:ext cx="8128000" cy="2173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19577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3935083636"/>
              </p:ext>
            </p:extLst>
          </p:nvPr>
        </p:nvGraphicFramePr>
        <p:xfrm>
          <a:off x="1403798" y="1738951"/>
          <a:ext cx="9324303" cy="45430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59730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3449193088"/>
              </p:ext>
            </p:extLst>
          </p:nvPr>
        </p:nvGraphicFramePr>
        <p:xfrm>
          <a:off x="1403798" y="1738951"/>
          <a:ext cx="9324303"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916176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2997038486"/>
              </p:ext>
            </p:extLst>
          </p:nvPr>
        </p:nvGraphicFramePr>
        <p:xfrm>
          <a:off x="1403798" y="1738951"/>
          <a:ext cx="9324303"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809115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734BCEC-D186-4D44-AB98-83801972604D}"/>
              </a:ext>
            </a:extLst>
          </p:cNvPr>
          <p:cNvSpPr>
            <a:spLocks noGrp="1"/>
          </p:cNvSpPr>
          <p:nvPr>
            <p:ph type="ftr" sz="quarter" idx="3"/>
          </p:nvPr>
        </p:nvSpPr>
        <p:spPr>
          <a:xfrm>
            <a:off x="2548955" y="6354413"/>
            <a:ext cx="8801669" cy="365125"/>
          </a:xfrm>
        </p:spPr>
        <p:txBody>
          <a:bodyPr/>
          <a:lstStyle/>
          <a:p>
            <a:r>
              <a:rPr lang="en-US">
                <a:solidFill>
                  <a:srgbClr val="FFFFFF"/>
                </a:solidFill>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solidFill>
                <a:srgbClr val="FFFFFF"/>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A83BA40D-66D4-944B-872A-E0C4DC53037B}"/>
              </a:ext>
            </a:extLst>
          </p:cNvPr>
          <p:cNvSpPr>
            <a:spLocks noGrp="1"/>
          </p:cNvSpPr>
          <p:nvPr>
            <p:ph type="title"/>
          </p:nvPr>
        </p:nvSpPr>
        <p:spPr/>
        <p:txBody>
          <a:bodyPr/>
          <a:lstStyle/>
          <a:p>
            <a:r>
              <a:rPr lang="en-US" b="1" dirty="0"/>
              <a:t>End of Chapter 8</a:t>
            </a:r>
          </a:p>
        </p:txBody>
      </p:sp>
    </p:spTree>
    <p:extLst>
      <p:ext uri="{BB962C8B-B14F-4D97-AF65-F5344CB8AC3E}">
        <p14:creationId xmlns:p14="http://schemas.microsoft.com/office/powerpoint/2010/main" val="3248376631"/>
      </p:ext>
    </p:extLst>
  </p:cSld>
  <p:clrMapOvr>
    <a:masterClrMapping/>
  </p:clrMapOvr>
</p:sld>
</file>

<file path=ppt/theme/theme1.xml><?xml version="1.0" encoding="utf-8"?>
<a:theme xmlns:a="http://schemas.openxmlformats.org/drawingml/2006/main" name="2_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Accessible_PPT_Cengage.potx" id="{8657E95E-D601-4622-93AD-E122BF442589}" vid="{BBF71559-ED4F-42B5-98FD-480A317797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48fa25a7-52b6-4e1f-81c8-80356bf0725f">
      <UserInfo>
        <DisplayName/>
        <AccountId xsi:nil="true"/>
        <AccountType/>
      </UserInfo>
    </SharedWithUsers>
    <Status xmlns="0f302c04-584d-4df5-8948-8b6dd1f3c1a5">1. In development</Statu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689A9510EA35640BFF9AA65172B1243" ma:contentTypeVersion="10" ma:contentTypeDescription="Create a new document." ma:contentTypeScope="" ma:versionID="320cf9d96ba60ad326f31ca465b90014">
  <xsd:schema xmlns:xsd="http://www.w3.org/2001/XMLSchema" xmlns:xs="http://www.w3.org/2001/XMLSchema" xmlns:p="http://schemas.microsoft.com/office/2006/metadata/properties" xmlns:ns2="0f302c04-584d-4df5-8948-8b6dd1f3c1a5" xmlns:ns3="48fa25a7-52b6-4e1f-81c8-80356bf0725f" targetNamespace="http://schemas.microsoft.com/office/2006/metadata/properties" ma:root="true" ma:fieldsID="b2b56c629f8f824a699d99d0a50051e2" ns2:_="" ns3:_="">
    <xsd:import namespace="0f302c04-584d-4df5-8948-8b6dd1f3c1a5"/>
    <xsd:import namespace="48fa25a7-52b6-4e1f-81c8-80356bf0725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302c04-584d-4df5-8948-8b6dd1f3c1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Status" ma:index="15" nillable="true" ma:displayName="Status" ma:default="1. In development" ma:format="Dropdown" ma:internalName="Status">
      <xsd:simpleType>
        <xsd:restriction base="dms:Choice">
          <xsd:enumeration value="1. In development"/>
          <xsd:enumeration value="2. COH complete"/>
          <xsd:enumeration value="3. Under LCoE Review"/>
          <xsd:enumeration value="4. Ingested into Atlas"/>
        </xsd:restriction>
      </xsd:simpleType>
    </xsd:element>
  </xsd:schema>
  <xsd:schema xmlns:xsd="http://www.w3.org/2001/XMLSchema" xmlns:xs="http://www.w3.org/2001/XMLSchema" xmlns:dms="http://schemas.microsoft.com/office/2006/documentManagement/types" xmlns:pc="http://schemas.microsoft.com/office/infopath/2007/PartnerControls" targetNamespace="48fa25a7-52b6-4e1f-81c8-80356bf0725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2.xml><?xml version="1.0" encoding="utf-8"?>
<ds:datastoreItem xmlns:ds="http://schemas.openxmlformats.org/officeDocument/2006/customXml" ds:itemID="{BA9BA192-EF86-48DF-982C-2C526A268392}">
  <ds:schemaRefs>
    <ds:schemaRef ds:uri="http://purl.org/dc/elements/1.1/"/>
    <ds:schemaRef ds:uri="http://schemas.microsoft.com/office/2006/metadata/properties"/>
    <ds:schemaRef ds:uri="http://purl.org/dc/terms/"/>
    <ds:schemaRef ds:uri="0f302c04-584d-4df5-8948-8b6dd1f3c1a5"/>
    <ds:schemaRef ds:uri="http://schemas.microsoft.com/office/2006/documentManagement/types"/>
    <ds:schemaRef ds:uri="http://schemas.microsoft.com/office/infopath/2007/PartnerControls"/>
    <ds:schemaRef ds:uri="http://schemas.openxmlformats.org/package/2006/metadata/core-properties"/>
    <ds:schemaRef ds:uri="48fa25a7-52b6-4e1f-81c8-80356bf0725f"/>
    <ds:schemaRef ds:uri="http://www.w3.org/XML/1998/namespace"/>
    <ds:schemaRef ds:uri="http://purl.org/dc/dcmitype/"/>
  </ds:schemaRefs>
</ds:datastoreItem>
</file>

<file path=customXml/itemProps3.xml><?xml version="1.0" encoding="utf-8"?>
<ds:datastoreItem xmlns:ds="http://schemas.openxmlformats.org/officeDocument/2006/customXml" ds:itemID="{385D83D5-733A-4FD2-B124-BEA55F840D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302c04-584d-4df5-8948-8b6dd1f3c1a5"/>
    <ds:schemaRef ds:uri="48fa25a7-52b6-4e1f-81c8-80356bf072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12751</TotalTime>
  <Words>5158</Words>
  <Application>Microsoft Macintosh PowerPoint</Application>
  <PresentationFormat>Widescreen</PresentationFormat>
  <Paragraphs>256</Paragraphs>
  <Slides>38</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Arial</vt:lpstr>
      <vt:lpstr>Arial</vt:lpstr>
      <vt:lpstr>Calibri</vt:lpstr>
      <vt:lpstr>Calibri Light</vt:lpstr>
      <vt:lpstr>Cambria Math</vt:lpstr>
      <vt:lpstr>Helvetica</vt:lpstr>
      <vt:lpstr>Open Sans</vt:lpstr>
      <vt:lpstr>2_Office Theme</vt:lpstr>
      <vt:lpstr>Chapter 8 Economic Fluctuations, Unemployment, and Inflation</vt:lpstr>
      <vt:lpstr>Swings in the Economic Pendulum</vt:lpstr>
      <vt:lpstr>Instability in the  Growth of Real GDP: 1960-2019</vt:lpstr>
      <vt:lpstr>The Hypothetical Business Cycle</vt:lpstr>
      <vt:lpstr>Economic Fluctuations and the Labor Market</vt:lpstr>
      <vt:lpstr>Labor Market Classifications </vt:lpstr>
      <vt:lpstr>Labor Market Classifications </vt:lpstr>
      <vt:lpstr>Labor Market Indicators</vt:lpstr>
      <vt:lpstr>U.S. Population, Employment, and Unemployment: February 2020</vt:lpstr>
      <vt:lpstr>Employment Fluctuations and Trends: The Historical Record</vt:lpstr>
      <vt:lpstr>Labor Force Participation Rate  of Men and Women, 1948-2015</vt:lpstr>
      <vt:lpstr>Labor Force Participation Rate and Employment-Population Ratio: 1980-2019</vt:lpstr>
      <vt:lpstr>Composition of the Unemployed  by Reason in 2020 (February)</vt:lpstr>
      <vt:lpstr>The Unemployment Rate By Age and Gender: February 2020</vt:lpstr>
      <vt:lpstr>Questions for Thought: </vt:lpstr>
      <vt:lpstr>Questions for Thought: </vt:lpstr>
      <vt:lpstr>Three Types of Unemployment</vt:lpstr>
      <vt:lpstr>Three Types of Unemployment</vt:lpstr>
      <vt:lpstr>Entrepreneurs Who have Changed Our Lives: Sergey Brin and Larry Page</vt:lpstr>
      <vt:lpstr>Three Types of Unemployment</vt:lpstr>
      <vt:lpstr>Full Employment and the Natural Rate of Unemployment</vt:lpstr>
      <vt:lpstr>The Concept of Full Employment</vt:lpstr>
      <vt:lpstr>The Concept of the Natural Rate of Employment</vt:lpstr>
      <vt:lpstr>Actual and Potential GDP</vt:lpstr>
      <vt:lpstr>Actual and Potential GDP</vt:lpstr>
      <vt:lpstr>Actual and Potential GDP, 1960-2020</vt:lpstr>
      <vt:lpstr>Questions for Thought: </vt:lpstr>
      <vt:lpstr>Questions for Thought: </vt:lpstr>
      <vt:lpstr>The Effects of Inflation</vt:lpstr>
      <vt:lpstr>Inflation</vt:lpstr>
      <vt:lpstr>The Inflation Rate, 1956-2020</vt:lpstr>
      <vt:lpstr>Unanticipated and Anticipated Inflation</vt:lpstr>
      <vt:lpstr>Effects of Inflation</vt:lpstr>
      <vt:lpstr>What Causes Inflation?</vt:lpstr>
      <vt:lpstr>Questions for Thought: </vt:lpstr>
      <vt:lpstr>Questions for Thought: </vt:lpstr>
      <vt:lpstr>Questions for Thought: </vt:lpstr>
      <vt:lpstr>End of Chapter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Aucoin, Shannon C</dc:creator>
  <cp:lastModifiedBy>Connors, Joseph S</cp:lastModifiedBy>
  <cp:revision>400</cp:revision>
  <dcterms:created xsi:type="dcterms:W3CDTF">2020-05-26T23:00:56Z</dcterms:created>
  <dcterms:modified xsi:type="dcterms:W3CDTF">2020-11-15T02:28:26Z</dcterms:modified>
</cp:coreProperties>
</file>